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image" Target="../media/image-6-15.png"/><Relationship Id="rId16" Type="http://schemas.openxmlformats.org/officeDocument/2006/relationships/image" Target="../media/image-6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500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463040"/>
            <a:ext cx="1097280" cy="36576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60020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 Housing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Options in Houston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31546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EC8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Court  vs.  UNITi Montrose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3749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side-by-side comparison for Maximilian Kolbe College Mavericks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EC831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4818888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4754880"/>
            <a:ext cx="54864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  |  Where Every Path Matters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56032"/>
            <a:ext cx="41148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Centre at Columbia Court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48640" y="12344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Newly Renovated Student Living in the Heart of Houston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548640" y="1783080"/>
            <a:ext cx="3840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965960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188720" y="194767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2240280" y="19476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5500 Sampson St, Houston, TX 77004</a:t>
            </a:r>
            <a:endParaRPr lang="en-US" sz="10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496312"/>
            <a:ext cx="256032" cy="25603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247802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/ Renovated</a:t>
            </a:r>
            <a:endParaRPr lang="en-US" sz="1000" dirty="0"/>
          </a:p>
        </p:txBody>
      </p:sp>
      <p:sp>
        <p:nvSpPr>
          <p:cNvPr id="12" name="Text 7"/>
          <p:cNvSpPr/>
          <p:nvPr/>
        </p:nvSpPr>
        <p:spPr>
          <a:xfrm>
            <a:off x="2240280" y="2478024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1997 / Renovated 2023</a:t>
            </a:r>
            <a:endParaRPr lang="en-US" sz="10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3026664"/>
            <a:ext cx="256032" cy="256032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188720" y="300837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Units</a:t>
            </a:r>
            <a:endParaRPr lang="en-US" sz="1000" dirty="0"/>
          </a:p>
        </p:txBody>
      </p:sp>
      <p:sp>
        <p:nvSpPr>
          <p:cNvPr id="15" name="Text 9"/>
          <p:cNvSpPr/>
          <p:nvPr/>
        </p:nvSpPr>
        <p:spPr>
          <a:xfrm>
            <a:off x="2240280" y="300837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179 units across 3 stories</a:t>
            </a:r>
            <a:endParaRPr lang="en-US" sz="105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557016"/>
            <a:ext cx="256032" cy="25603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1188720" y="35387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by</a:t>
            </a:r>
            <a:endParaRPr lang="en-US" sz="1000" dirty="0"/>
          </a:p>
        </p:txBody>
      </p:sp>
      <p:sp>
        <p:nvSpPr>
          <p:cNvPr id="18" name="Text 11"/>
          <p:cNvSpPr/>
          <p:nvPr/>
        </p:nvSpPr>
        <p:spPr>
          <a:xfrm>
            <a:off x="2240280" y="353872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Bryten Real Estate Partners</a:t>
            </a:r>
            <a:endParaRPr lang="en-US" sz="1050" dirty="0"/>
          </a:p>
        </p:txBody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4087368"/>
            <a:ext cx="256032" cy="256032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1188720" y="4069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 Policy</a:t>
            </a:r>
            <a:endParaRPr lang="en-US" sz="1000" dirty="0"/>
          </a:p>
        </p:txBody>
      </p:sp>
      <p:sp>
        <p:nvSpPr>
          <p:cNvPr id="21" name="Text 13"/>
          <p:cNvSpPr/>
          <p:nvPr/>
        </p:nvSpPr>
        <p:spPr>
          <a:xfrm>
            <a:off x="2240280" y="40690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pets max, breed restrictions, 60lb limit</a:t>
            </a:r>
            <a:endParaRPr lang="en-US" sz="1050" dirty="0"/>
          </a:p>
        </p:txBody>
      </p:sp>
      <p:sp>
        <p:nvSpPr>
          <p:cNvPr id="22" name="Shape 14"/>
          <p:cNvSpPr/>
          <p:nvPr/>
        </p:nvSpPr>
        <p:spPr>
          <a:xfrm>
            <a:off x="4754880" y="1783080"/>
            <a:ext cx="3840480" cy="1280160"/>
          </a:xfrm>
          <a:prstGeom prst="rect">
            <a:avLst/>
          </a:prstGeom>
          <a:solidFill>
            <a:srgbClr val="F0F9E0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Text 15"/>
          <p:cNvSpPr/>
          <p:nvPr/>
        </p:nvSpPr>
        <p:spPr>
          <a:xfrm>
            <a:off x="5029200" y="19202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Nearby Universities</a:t>
            </a:r>
            <a:endParaRPr lang="en-US" sz="1300" dirty="0"/>
          </a:p>
        </p:txBody>
      </p:sp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267712"/>
            <a:ext cx="137160" cy="13716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5257800" y="224028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Southern University (1.5 mi)</a:t>
            </a:r>
            <a:endParaRPr lang="en-US" sz="1000" dirty="0"/>
          </a:p>
        </p:txBody>
      </p:sp>
      <p:pic>
        <p:nvPicPr>
          <p:cNvPr id="2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468880"/>
            <a:ext cx="137160" cy="137160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5257800" y="244144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Houston</a:t>
            </a:r>
            <a:endParaRPr lang="en-US" sz="1000" dirty="0"/>
          </a:p>
        </p:txBody>
      </p:sp>
      <p:pic>
        <p:nvPicPr>
          <p:cNvPr id="2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2670048"/>
            <a:ext cx="137160" cy="137160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5257800" y="2642616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Baylor College of Medicine</a:t>
            </a:r>
            <a:endParaRPr lang="en-US" sz="1000" dirty="0"/>
          </a:p>
        </p:txBody>
      </p:sp>
      <p:pic>
        <p:nvPicPr>
          <p:cNvPr id="30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200" y="2871216"/>
            <a:ext cx="137160" cy="137160"/>
          </a:xfrm>
          <a:prstGeom prst="rect">
            <a:avLst/>
          </a:prstGeom>
        </p:spPr>
      </p:pic>
      <p:sp>
        <p:nvSpPr>
          <p:cNvPr id="31" name="Text 19"/>
          <p:cNvSpPr/>
          <p:nvPr/>
        </p:nvSpPr>
        <p:spPr>
          <a:xfrm>
            <a:off x="5257800" y="28437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 MD Anderson Cancer Center</a:t>
            </a:r>
            <a:endParaRPr lang="en-US" sz="1000" dirty="0"/>
          </a:p>
        </p:txBody>
      </p:sp>
      <p:sp>
        <p:nvSpPr>
          <p:cNvPr id="32" name="Shape 20"/>
          <p:cNvSpPr/>
          <p:nvPr/>
        </p:nvSpPr>
        <p:spPr>
          <a:xfrm>
            <a:off x="4754880" y="3291840"/>
            <a:ext cx="384048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Text 21"/>
          <p:cNvSpPr/>
          <p:nvPr/>
        </p:nvSpPr>
        <p:spPr>
          <a:xfrm>
            <a:off x="5029200" y="34290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in Touch</a:t>
            </a:r>
            <a:endParaRPr lang="en-US" sz="1300" dirty="0"/>
          </a:p>
        </p:txBody>
      </p:sp>
      <p:pic>
        <p:nvPicPr>
          <p:cNvPr id="34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29200" y="3794760"/>
            <a:ext cx="182880" cy="182880"/>
          </a:xfrm>
          <a:prstGeom prst="rect">
            <a:avLst/>
          </a:prstGeom>
        </p:spPr>
      </p:pic>
      <p:sp>
        <p:nvSpPr>
          <p:cNvPr id="35" name="Text 22"/>
          <p:cNvSpPr/>
          <p:nvPr/>
        </p:nvSpPr>
        <p:spPr>
          <a:xfrm>
            <a:off x="5303520" y="377647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346-456-5089</a:t>
            </a:r>
            <a:endParaRPr lang="en-US" sz="1100" dirty="0"/>
          </a:p>
        </p:txBody>
      </p:sp>
      <p:pic>
        <p:nvPicPr>
          <p:cNvPr id="36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29200" y="4069080"/>
            <a:ext cx="182880" cy="182880"/>
          </a:xfrm>
          <a:prstGeom prst="rect">
            <a:avLst/>
          </a:prstGeom>
        </p:spPr>
      </p:pic>
      <p:sp>
        <p:nvSpPr>
          <p:cNvPr id="37" name="Text 23"/>
          <p:cNvSpPr/>
          <p:nvPr/>
        </p:nvSpPr>
        <p:spPr>
          <a:xfrm>
            <a:off x="5303520" y="405079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www.livecentrecc.com</a:t>
            </a:r>
            <a:endParaRPr lang="en-US" sz="1100" dirty="0"/>
          </a:p>
        </p:txBody>
      </p:sp>
      <p:sp>
        <p:nvSpPr>
          <p:cNvPr id="38" name="Text 24"/>
          <p:cNvSpPr/>
          <p:nvPr/>
        </p:nvSpPr>
        <p:spPr>
          <a:xfrm>
            <a:off x="5029200" y="43434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Hours: Mon–Fri 9am–6pm | Sat 10am–5pm</a:t>
            </a:r>
            <a:endParaRPr lang="en-US" sz="950" dirty="0"/>
          </a:p>
        </p:txBody>
      </p:sp>
      <p:sp>
        <p:nvSpPr>
          <p:cNvPr id="39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40" name="Text 26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Court  |  Student Housing Overview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Floor Plans &amp; Pricing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Court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548640" y="169164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48640" y="1691640"/>
            <a:ext cx="54864" cy="82296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8" name="Text 5"/>
          <p:cNvSpPr/>
          <p:nvPr/>
        </p:nvSpPr>
        <p:spPr>
          <a:xfrm>
            <a:off x="731520" y="176479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Bed / 1 Bath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2240280" y="176479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572 sq ft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200400" y="17373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CA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$995/mo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31520" y="207568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layout, stacked W/D, full kitchen, walk-in closet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548640" y="265176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48640" y="2651760"/>
            <a:ext cx="54864" cy="82296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14" name="Text 11"/>
          <p:cNvSpPr/>
          <p:nvPr/>
        </p:nvSpPr>
        <p:spPr>
          <a:xfrm>
            <a:off x="731520" y="272491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Bed / 1 Bath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2240280" y="272491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733 sq ft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3200400" y="26974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CA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$1,160/mo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731520" y="303580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Spacious layout, balcony, full W/D, city views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548640" y="361188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548640" y="3611880"/>
            <a:ext cx="54864" cy="82296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20" name="Text 17"/>
          <p:cNvSpPr/>
          <p:nvPr/>
        </p:nvSpPr>
        <p:spPr>
          <a:xfrm>
            <a:off x="731520" y="36850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Bed / 2 Bath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2240280" y="368503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886 sq ft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3200400" y="36576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CA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$1,390/mo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731520" y="399592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bedrooms, each with private bath, walk-in closets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4754880" y="169164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754880" y="1691640"/>
            <a:ext cx="54864" cy="82296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26" name="Text 23"/>
          <p:cNvSpPr/>
          <p:nvPr/>
        </p:nvSpPr>
        <p:spPr>
          <a:xfrm>
            <a:off x="4937760" y="176479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Bed / 2 Bath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6446520" y="176479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981 sq ft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7406640" y="17373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CA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$1,525/mo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4937760" y="207568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concept living, opposite-side bedrooms for privacy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4754880" y="265176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4754880" y="2651760"/>
            <a:ext cx="54864" cy="82296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32" name="Text 29"/>
          <p:cNvSpPr/>
          <p:nvPr/>
        </p:nvSpPr>
        <p:spPr>
          <a:xfrm>
            <a:off x="4937760" y="272491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Bed / 3 Bath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6446520" y="2724912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1,287 sq ft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7406640" y="26974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CA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$1,975/mo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4937760" y="303580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layout, ideal for roommates, full W/D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4754880" y="3611880"/>
            <a:ext cx="3840480" cy="777240"/>
          </a:xfrm>
          <a:prstGeom prst="rect">
            <a:avLst/>
          </a:prstGeom>
          <a:solidFill>
            <a:srgbClr val="EDE4F5"/>
          </a:solidFill>
          <a:ln/>
        </p:spPr>
      </p:sp>
      <p:sp>
        <p:nvSpPr>
          <p:cNvPr id="37" name="Text 34"/>
          <p:cNvSpPr/>
          <p:nvPr/>
        </p:nvSpPr>
        <p:spPr>
          <a:xfrm>
            <a:off x="5029200" y="370332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Lease Terms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5029200" y="393192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10-month lease  •  $50 application fee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Cable, electric &amp; trash not included in rent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requirement: 3x monthly rent</a:t>
            </a:r>
            <a:endParaRPr lang="en-US" sz="900" dirty="0"/>
          </a:p>
        </p:txBody>
      </p:sp>
      <p:sp>
        <p:nvSpPr>
          <p:cNvPr id="39" name="Shape 3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40" name="Text 37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Court  |  Floor Plans &amp; Pricing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&amp; Apartment Amenities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Court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1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965960"/>
            <a:ext cx="201168" cy="20116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194767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Resort-Style Swimming Pool &amp; Pool Deck</a:t>
            </a:r>
            <a:endParaRPr lang="en-US" sz="11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313432"/>
            <a:ext cx="201168" cy="20116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1560" y="229514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Equipped Fitness Center</a:t>
            </a:r>
            <a:endParaRPr lang="en-US" sz="11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660904"/>
            <a:ext cx="201168" cy="20116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51560" y="264261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Clubhouse with Free WiFi</a:t>
            </a:r>
            <a:endParaRPr lang="en-US" sz="11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08376"/>
            <a:ext cx="201168" cy="20116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051560" y="2990088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Center with Printing</a:t>
            </a:r>
            <a:endParaRPr lang="en-US" sz="11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355848"/>
            <a:ext cx="201168" cy="201168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51560" y="3337560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Billiard, Gaming &amp; TV Lounge</a:t>
            </a:r>
            <a:endParaRPr lang="en-US" sz="110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703320"/>
            <a:ext cx="201168" cy="201168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051560" y="368503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Outdoor Grills &amp; Picnic Area</a:t>
            </a:r>
            <a:endParaRPr lang="en-US" sz="1100" dirty="0"/>
          </a:p>
        </p:txBody>
      </p:sp>
      <p:pic>
        <p:nvPicPr>
          <p:cNvPr id="1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4050792"/>
            <a:ext cx="201168" cy="201168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1051560" y="403250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Controlled Access / Gated Entry</a:t>
            </a:r>
            <a:endParaRPr lang="en-US" sz="1100" dirty="0"/>
          </a:p>
        </p:txBody>
      </p:sp>
      <p:pic>
        <p:nvPicPr>
          <p:cNvPr id="20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" y="4398264"/>
            <a:ext cx="201168" cy="201168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1051560" y="437997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Garage &amp; Reserved Parking</a:t>
            </a:r>
            <a:endParaRPr lang="en-US" sz="1100" dirty="0"/>
          </a:p>
        </p:txBody>
      </p:sp>
      <p:sp>
        <p:nvSpPr>
          <p:cNvPr id="22" name="Text 12"/>
          <p:cNvSpPr/>
          <p:nvPr/>
        </p:nvSpPr>
        <p:spPr>
          <a:xfrm>
            <a:off x="4754880" y="1645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IN-UNIT FEATURES</a:t>
            </a:r>
            <a:endParaRPr lang="en-US" sz="100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1965960"/>
            <a:ext cx="182880" cy="18288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230368" y="194767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Kitchen with Modern Appliances</a:t>
            </a:r>
            <a:endParaRPr lang="en-US" sz="1100" dirty="0"/>
          </a:p>
        </p:txBody>
      </p:sp>
      <p:pic>
        <p:nvPicPr>
          <p:cNvPr id="2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37760" y="2313432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5230368" y="229514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In-Unit Washer &amp; Dryer</a:t>
            </a:r>
            <a:endParaRPr lang="en-US" sz="1100" dirty="0"/>
          </a:p>
        </p:txBody>
      </p:sp>
      <p:pic>
        <p:nvPicPr>
          <p:cNvPr id="2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37760" y="2660904"/>
            <a:ext cx="182880" cy="182880"/>
          </a:xfrm>
          <a:prstGeom prst="rect">
            <a:avLst/>
          </a:prstGeom>
        </p:spPr>
      </p:pic>
      <p:sp>
        <p:nvSpPr>
          <p:cNvPr id="28" name="Text 15"/>
          <p:cNvSpPr/>
          <p:nvPr/>
        </p:nvSpPr>
        <p:spPr>
          <a:xfrm>
            <a:off x="5230368" y="264261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Walk-In Closets</a:t>
            </a:r>
            <a:endParaRPr lang="en-US" sz="1100" dirty="0"/>
          </a:p>
        </p:txBody>
      </p:sp>
      <p:pic>
        <p:nvPicPr>
          <p:cNvPr id="2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37760" y="3008376"/>
            <a:ext cx="182880" cy="182880"/>
          </a:xfrm>
          <a:prstGeom prst="rect">
            <a:avLst/>
          </a:prstGeom>
        </p:spPr>
      </p:pic>
      <p:sp>
        <p:nvSpPr>
          <p:cNvPr id="30" name="Text 16"/>
          <p:cNvSpPr/>
          <p:nvPr/>
        </p:nvSpPr>
        <p:spPr>
          <a:xfrm>
            <a:off x="5230368" y="2990088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Granite Countertops</a:t>
            </a:r>
            <a:endParaRPr lang="en-US" sz="1100" dirty="0"/>
          </a:p>
        </p:txBody>
      </p:sp>
      <p:pic>
        <p:nvPicPr>
          <p:cNvPr id="3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37760" y="3355848"/>
            <a:ext cx="182880" cy="182880"/>
          </a:xfrm>
          <a:prstGeom prst="rect">
            <a:avLst/>
          </a:prstGeom>
        </p:spPr>
      </p:pic>
      <p:sp>
        <p:nvSpPr>
          <p:cNvPr id="32" name="Text 17"/>
          <p:cNvSpPr/>
          <p:nvPr/>
        </p:nvSpPr>
        <p:spPr>
          <a:xfrm>
            <a:off x="5230368" y="3337560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Hardwood-Style Flooring</a:t>
            </a:r>
            <a:endParaRPr lang="en-US" sz="1100" dirty="0"/>
          </a:p>
        </p:txBody>
      </p:sp>
      <p:pic>
        <p:nvPicPr>
          <p:cNvPr id="33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37760" y="3703320"/>
            <a:ext cx="182880" cy="182880"/>
          </a:xfrm>
          <a:prstGeom prst="rect">
            <a:avLst/>
          </a:prstGeom>
        </p:spPr>
      </p:pic>
      <p:sp>
        <p:nvSpPr>
          <p:cNvPr id="34" name="Text 18"/>
          <p:cNvSpPr/>
          <p:nvPr/>
        </p:nvSpPr>
        <p:spPr>
          <a:xfrm>
            <a:off x="5230368" y="368503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Patio or Balcony</a:t>
            </a:r>
            <a:endParaRPr lang="en-US" sz="1100" dirty="0"/>
          </a:p>
        </p:txBody>
      </p:sp>
      <p:pic>
        <p:nvPicPr>
          <p:cNvPr id="35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7760" y="4050792"/>
            <a:ext cx="182880" cy="182880"/>
          </a:xfrm>
          <a:prstGeom prst="rect">
            <a:avLst/>
          </a:prstGeom>
        </p:spPr>
      </p:pic>
      <p:sp>
        <p:nvSpPr>
          <p:cNvPr id="36" name="Text 19"/>
          <p:cNvSpPr/>
          <p:nvPr/>
        </p:nvSpPr>
        <p:spPr>
          <a:xfrm>
            <a:off x="5230368" y="403250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Dishwasher Included</a:t>
            </a:r>
            <a:endParaRPr lang="en-US" sz="1100" dirty="0"/>
          </a:p>
        </p:txBody>
      </p:sp>
      <p:pic>
        <p:nvPicPr>
          <p:cNvPr id="3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37760" y="4398264"/>
            <a:ext cx="182880" cy="182880"/>
          </a:xfrm>
          <a:prstGeom prst="rect">
            <a:avLst/>
          </a:prstGeom>
        </p:spPr>
      </p:pic>
      <p:sp>
        <p:nvSpPr>
          <p:cNvPr id="38" name="Text 20"/>
          <p:cNvSpPr/>
          <p:nvPr/>
        </p:nvSpPr>
        <p:spPr>
          <a:xfrm>
            <a:off x="5230368" y="437997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Pet-Friendly Community</a:t>
            </a:r>
            <a:endParaRPr lang="en-US" sz="1100" dirty="0"/>
          </a:p>
        </p:txBody>
      </p:sp>
      <p:sp>
        <p:nvSpPr>
          <p:cNvPr id="39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40" name="Text 22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Court  |  Amenities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56032"/>
            <a:ext cx="41148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UNITi Montrose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48640" y="12344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Co-Living in Houston's Most Vibrant Neighborhood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548640" y="1783080"/>
            <a:ext cx="3840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965960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188720" y="194767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2240280" y="19476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701 Richmond Ave, Houston, TX 77006</a:t>
            </a:r>
            <a:endParaRPr lang="en-US" sz="10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496312"/>
            <a:ext cx="256032" cy="25603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247802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</a:t>
            </a:r>
            <a:endParaRPr lang="en-US" sz="1000" dirty="0"/>
          </a:p>
        </p:txBody>
      </p:sp>
      <p:sp>
        <p:nvSpPr>
          <p:cNvPr id="12" name="Text 7"/>
          <p:cNvSpPr/>
          <p:nvPr/>
        </p:nvSpPr>
        <p:spPr>
          <a:xfrm>
            <a:off x="2240280" y="2478024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(brand new, 6 stories)</a:t>
            </a:r>
            <a:endParaRPr lang="en-US" sz="10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3026664"/>
            <a:ext cx="256032" cy="256032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188720" y="300837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Units</a:t>
            </a:r>
            <a:endParaRPr lang="en-US" sz="1000" dirty="0"/>
          </a:p>
        </p:txBody>
      </p:sp>
      <p:sp>
        <p:nvSpPr>
          <p:cNvPr id="15" name="Text 9"/>
          <p:cNvSpPr/>
          <p:nvPr/>
        </p:nvSpPr>
        <p:spPr>
          <a:xfrm>
            <a:off x="2240280" y="300837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238 units  •  Studios to 4-bedrooms</a:t>
            </a:r>
            <a:endParaRPr lang="en-US" sz="105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557016"/>
            <a:ext cx="256032" cy="25603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1188720" y="35387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by</a:t>
            </a:r>
            <a:endParaRPr lang="en-US" sz="1000" dirty="0"/>
          </a:p>
        </p:txBody>
      </p:sp>
      <p:sp>
        <p:nvSpPr>
          <p:cNvPr id="18" name="Text 11"/>
          <p:cNvSpPr/>
          <p:nvPr/>
        </p:nvSpPr>
        <p:spPr>
          <a:xfrm>
            <a:off x="2240280" y="353872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Made Real Estate</a:t>
            </a:r>
            <a:endParaRPr lang="en-US" sz="1050" dirty="0"/>
          </a:p>
        </p:txBody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4087368"/>
            <a:ext cx="256032" cy="256032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1188720" y="4069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 Policy</a:t>
            </a:r>
            <a:endParaRPr lang="en-US" sz="1000" dirty="0"/>
          </a:p>
        </p:txBody>
      </p:sp>
      <p:sp>
        <p:nvSpPr>
          <p:cNvPr id="21" name="Text 13"/>
          <p:cNvSpPr/>
          <p:nvPr/>
        </p:nvSpPr>
        <p:spPr>
          <a:xfrm>
            <a:off x="2240280" y="40690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Pets welcome (breed restrictions apply)</a:t>
            </a:r>
            <a:endParaRPr lang="en-US" sz="1050" dirty="0"/>
          </a:p>
        </p:txBody>
      </p:sp>
      <p:sp>
        <p:nvSpPr>
          <p:cNvPr id="22" name="Shape 14"/>
          <p:cNvSpPr/>
          <p:nvPr/>
        </p:nvSpPr>
        <p:spPr>
          <a:xfrm>
            <a:off x="4754880" y="1783080"/>
            <a:ext cx="3840480" cy="1280160"/>
          </a:xfrm>
          <a:prstGeom prst="rect">
            <a:avLst/>
          </a:prstGeom>
          <a:solidFill>
            <a:srgbClr val="F0F9E0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Text 15"/>
          <p:cNvSpPr/>
          <p:nvPr/>
        </p:nvSpPr>
        <p:spPr>
          <a:xfrm>
            <a:off x="5029200" y="19202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Nearby Universities</a:t>
            </a:r>
            <a:endParaRPr lang="en-US" sz="1300" dirty="0"/>
          </a:p>
        </p:txBody>
      </p:sp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267712"/>
            <a:ext cx="137160" cy="13716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5257800" y="224028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St. Thomas (0.5 mi)</a:t>
            </a:r>
            <a:endParaRPr lang="en-US" sz="1000" dirty="0"/>
          </a:p>
        </p:txBody>
      </p:sp>
      <p:pic>
        <p:nvPicPr>
          <p:cNvPr id="2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468880"/>
            <a:ext cx="137160" cy="137160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5257800" y="244144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 University</a:t>
            </a:r>
            <a:endParaRPr lang="en-US" sz="1000" dirty="0"/>
          </a:p>
        </p:txBody>
      </p:sp>
      <p:pic>
        <p:nvPicPr>
          <p:cNvPr id="2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2670048"/>
            <a:ext cx="137160" cy="137160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5257800" y="2642616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Houston Community College</a:t>
            </a:r>
            <a:endParaRPr lang="en-US" sz="1000" dirty="0"/>
          </a:p>
        </p:txBody>
      </p:sp>
      <p:pic>
        <p:nvPicPr>
          <p:cNvPr id="30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200" y="2871216"/>
            <a:ext cx="137160" cy="137160"/>
          </a:xfrm>
          <a:prstGeom prst="rect">
            <a:avLst/>
          </a:prstGeom>
        </p:spPr>
      </p:pic>
      <p:sp>
        <p:nvSpPr>
          <p:cNvPr id="31" name="Text 19"/>
          <p:cNvSpPr/>
          <p:nvPr/>
        </p:nvSpPr>
        <p:spPr>
          <a:xfrm>
            <a:off x="5257800" y="28437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Houston</a:t>
            </a:r>
            <a:endParaRPr lang="en-US" sz="1000" dirty="0"/>
          </a:p>
        </p:txBody>
      </p:sp>
      <p:sp>
        <p:nvSpPr>
          <p:cNvPr id="32" name="Shape 20"/>
          <p:cNvSpPr/>
          <p:nvPr/>
        </p:nvSpPr>
        <p:spPr>
          <a:xfrm>
            <a:off x="4754880" y="3291840"/>
            <a:ext cx="384048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Text 21"/>
          <p:cNvSpPr/>
          <p:nvPr/>
        </p:nvSpPr>
        <p:spPr>
          <a:xfrm>
            <a:off x="5029200" y="34290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in Touch</a:t>
            </a:r>
            <a:endParaRPr lang="en-US" sz="1300" dirty="0"/>
          </a:p>
        </p:txBody>
      </p:sp>
      <p:pic>
        <p:nvPicPr>
          <p:cNvPr id="34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29200" y="3794760"/>
            <a:ext cx="182880" cy="182880"/>
          </a:xfrm>
          <a:prstGeom prst="rect">
            <a:avLst/>
          </a:prstGeom>
        </p:spPr>
      </p:pic>
      <p:sp>
        <p:nvSpPr>
          <p:cNvPr id="35" name="Text 22"/>
          <p:cNvSpPr/>
          <p:nvPr/>
        </p:nvSpPr>
        <p:spPr>
          <a:xfrm>
            <a:off x="5303520" y="377647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346-388-5151</a:t>
            </a:r>
            <a:endParaRPr lang="en-US" sz="1100" dirty="0"/>
          </a:p>
        </p:txBody>
      </p:sp>
      <p:pic>
        <p:nvPicPr>
          <p:cNvPr id="36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29200" y="4069080"/>
            <a:ext cx="182880" cy="182880"/>
          </a:xfrm>
          <a:prstGeom prst="rect">
            <a:avLst/>
          </a:prstGeom>
        </p:spPr>
      </p:pic>
      <p:sp>
        <p:nvSpPr>
          <p:cNvPr id="37" name="Text 23"/>
          <p:cNvSpPr/>
          <p:nvPr/>
        </p:nvSpPr>
        <p:spPr>
          <a:xfrm>
            <a:off x="5303520" y="405079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unitimontrose.com</a:t>
            </a:r>
            <a:endParaRPr lang="en-US" sz="1100" dirty="0"/>
          </a:p>
        </p:txBody>
      </p:sp>
      <p:sp>
        <p:nvSpPr>
          <p:cNvPr id="38" name="Text 24"/>
          <p:cNvSpPr/>
          <p:nvPr/>
        </p:nvSpPr>
        <p:spPr>
          <a:xfrm>
            <a:off x="5029200" y="434340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CA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leasing for Fall 2026 — 1 month free on 12-mo leases!</a:t>
            </a:r>
            <a:endParaRPr lang="en-US" sz="950" dirty="0"/>
          </a:p>
        </p:txBody>
      </p:sp>
      <p:sp>
        <p:nvSpPr>
          <p:cNvPr id="39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40" name="Text 26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UNITi Montrose  |  Student Housing Overview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Included at UNITi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All-Inclusive Living — Move In With Just Your Suitcase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548640" y="173736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48640" y="1737360"/>
            <a:ext cx="2560320" cy="54864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8" name="Text 5"/>
          <p:cNvSpPr/>
          <p:nvPr/>
        </p:nvSpPr>
        <p:spPr>
          <a:xfrm>
            <a:off x="731520" y="1920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Fully Furnished</a:t>
            </a:r>
            <a:endParaRPr lang="en-US" sz="15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395728"/>
            <a:ext cx="164592" cy="16459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51560" y="2377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Bedroom furniture</a:t>
            </a:r>
            <a:endParaRPr lang="en-US" sz="105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761488"/>
            <a:ext cx="164592" cy="164592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51560" y="27432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room furniture</a:t>
            </a:r>
            <a:endParaRPr lang="en-US" sz="10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3127248"/>
            <a:ext cx="164592" cy="164592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051560" y="31089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Dining room furniture</a:t>
            </a:r>
            <a:endParaRPr lang="en-US" sz="10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493008"/>
            <a:ext cx="164592" cy="164592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05156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Kitchen plates &amp; silverware</a:t>
            </a:r>
            <a:endParaRPr lang="en-US" sz="10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858768"/>
            <a:ext cx="164592" cy="164592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1051560" y="38404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Everyday essentials included</a:t>
            </a:r>
            <a:endParaRPr lang="en-US" sz="1050" dirty="0"/>
          </a:p>
        </p:txBody>
      </p:sp>
      <p:sp>
        <p:nvSpPr>
          <p:cNvPr id="19" name="Shape 11"/>
          <p:cNvSpPr/>
          <p:nvPr/>
        </p:nvSpPr>
        <p:spPr>
          <a:xfrm>
            <a:off x="3383280" y="173736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2"/>
          <p:cNvSpPr/>
          <p:nvPr/>
        </p:nvSpPr>
        <p:spPr>
          <a:xfrm>
            <a:off x="3383280" y="1737360"/>
            <a:ext cx="2560320" cy="54864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21" name="Text 13"/>
          <p:cNvSpPr/>
          <p:nvPr/>
        </p:nvSpPr>
        <p:spPr>
          <a:xfrm>
            <a:off x="3566160" y="1920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Utilities Included</a:t>
            </a:r>
            <a:endParaRPr lang="en-US" sz="15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11880" y="2395728"/>
            <a:ext cx="164592" cy="164592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3886200" y="2377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utilities pre-connected</a:t>
            </a:r>
            <a:endParaRPr lang="en-US" sz="105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11880" y="2761488"/>
            <a:ext cx="164592" cy="164592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886200" y="27432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 &amp; cable included</a:t>
            </a:r>
            <a:endParaRPr lang="en-US" sz="1050" dirty="0"/>
          </a:p>
        </p:txBody>
      </p:sp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11880" y="3127248"/>
            <a:ext cx="164592" cy="164592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3886200" y="31089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Bi-weekly cleaning service</a:t>
            </a:r>
            <a:endParaRPr lang="en-US" sz="1050" dirty="0"/>
          </a:p>
        </p:txBody>
      </p:sp>
      <p:pic>
        <p:nvPicPr>
          <p:cNvPr id="2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1880" y="3493008"/>
            <a:ext cx="164592" cy="164592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388620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Household supply restocks</a:t>
            </a:r>
            <a:endParaRPr lang="en-US" sz="1050" dirty="0"/>
          </a:p>
        </p:txBody>
      </p:sp>
      <p:pic>
        <p:nvPicPr>
          <p:cNvPr id="30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11880" y="3858768"/>
            <a:ext cx="164592" cy="164592"/>
          </a:xfrm>
          <a:prstGeom prst="rect">
            <a:avLst/>
          </a:prstGeom>
        </p:spPr>
      </p:pic>
      <p:sp>
        <p:nvSpPr>
          <p:cNvPr id="31" name="Text 18"/>
          <p:cNvSpPr/>
          <p:nvPr/>
        </p:nvSpPr>
        <p:spPr>
          <a:xfrm>
            <a:off x="3886200" y="38404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setup hassle</a:t>
            </a:r>
            <a:endParaRPr lang="en-US" sz="1050" dirty="0"/>
          </a:p>
        </p:txBody>
      </p:sp>
      <p:sp>
        <p:nvSpPr>
          <p:cNvPr id="32" name="Shape 19"/>
          <p:cNvSpPr/>
          <p:nvPr/>
        </p:nvSpPr>
        <p:spPr>
          <a:xfrm>
            <a:off x="6217920" y="173736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Shape 20"/>
          <p:cNvSpPr/>
          <p:nvPr/>
        </p:nvSpPr>
        <p:spPr>
          <a:xfrm>
            <a:off x="6217920" y="1737360"/>
            <a:ext cx="2560320" cy="54864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34" name="Text 21"/>
          <p:cNvSpPr/>
          <p:nvPr/>
        </p:nvSpPr>
        <p:spPr>
          <a:xfrm>
            <a:off x="6400800" y="19202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Flexible Leasing</a:t>
            </a:r>
            <a:endParaRPr lang="en-US" sz="1500" dirty="0"/>
          </a:p>
        </p:txBody>
      </p:sp>
      <p:pic>
        <p:nvPicPr>
          <p:cNvPr id="35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6520" y="2395728"/>
            <a:ext cx="164592" cy="164592"/>
          </a:xfrm>
          <a:prstGeom prst="rect">
            <a:avLst/>
          </a:prstGeom>
        </p:spPr>
      </p:pic>
      <p:sp>
        <p:nvSpPr>
          <p:cNvPr id="36" name="Text 22"/>
          <p:cNvSpPr/>
          <p:nvPr/>
        </p:nvSpPr>
        <p:spPr>
          <a:xfrm>
            <a:off x="6720840" y="23774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 by the bedroom</a:t>
            </a:r>
            <a:endParaRPr lang="en-US" sz="1050" dirty="0"/>
          </a:p>
        </p:txBody>
      </p:sp>
      <p:pic>
        <p:nvPicPr>
          <p:cNvPr id="37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46520" y="2761488"/>
            <a:ext cx="164592" cy="164592"/>
          </a:xfrm>
          <a:prstGeom prst="rect">
            <a:avLst/>
          </a:prstGeom>
        </p:spPr>
      </p:pic>
      <p:sp>
        <p:nvSpPr>
          <p:cNvPr id="38" name="Text 23"/>
          <p:cNvSpPr/>
          <p:nvPr/>
        </p:nvSpPr>
        <p:spPr>
          <a:xfrm>
            <a:off x="6720840" y="27432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lease responsibility</a:t>
            </a:r>
            <a:endParaRPr lang="en-US" sz="1050" dirty="0"/>
          </a:p>
        </p:txBody>
      </p:sp>
      <p:pic>
        <p:nvPicPr>
          <p:cNvPr id="39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46520" y="3127248"/>
            <a:ext cx="164592" cy="164592"/>
          </a:xfrm>
          <a:prstGeom prst="rect">
            <a:avLst/>
          </a:prstGeom>
        </p:spPr>
      </p:pic>
      <p:sp>
        <p:nvSpPr>
          <p:cNvPr id="40" name="Text 24"/>
          <p:cNvSpPr/>
          <p:nvPr/>
        </p:nvSpPr>
        <p:spPr>
          <a:xfrm>
            <a:off x="6720840" y="31089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Roommate matching available</a:t>
            </a:r>
            <a:endParaRPr lang="en-US" sz="1050" dirty="0"/>
          </a:p>
        </p:txBody>
      </p:sp>
      <p:pic>
        <p:nvPicPr>
          <p:cNvPr id="41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446520" y="3493008"/>
            <a:ext cx="164592" cy="164592"/>
          </a:xfrm>
          <a:prstGeom prst="rect">
            <a:avLst/>
          </a:prstGeom>
        </p:spPr>
      </p:pic>
      <p:sp>
        <p:nvSpPr>
          <p:cNvPr id="42" name="Text 25"/>
          <p:cNvSpPr/>
          <p:nvPr/>
        </p:nvSpPr>
        <p:spPr>
          <a:xfrm>
            <a:off x="672084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calendar terms</a:t>
            </a:r>
            <a:endParaRPr lang="en-US" sz="1050" dirty="0"/>
          </a:p>
        </p:txBody>
      </p:sp>
      <p:pic>
        <p:nvPicPr>
          <p:cNvPr id="43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446520" y="3858768"/>
            <a:ext cx="164592" cy="164592"/>
          </a:xfrm>
          <a:prstGeom prst="rect">
            <a:avLst/>
          </a:prstGeom>
        </p:spPr>
      </p:pic>
      <p:sp>
        <p:nvSpPr>
          <p:cNvPr id="44" name="Text 26"/>
          <p:cNvSpPr/>
          <p:nvPr/>
        </p:nvSpPr>
        <p:spPr>
          <a:xfrm>
            <a:off x="6720840" y="38404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co-signer drama</a:t>
            </a:r>
            <a:endParaRPr lang="en-US" sz="1050" dirty="0"/>
          </a:p>
        </p:txBody>
      </p:sp>
      <p:sp>
        <p:nvSpPr>
          <p:cNvPr id="45" name="Shape 2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46" name="Text 28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UNITi Montrose  |  All-Inclusive Features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UNITi Montrose Amenities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 &amp; WELLNESS</a:t>
            </a:r>
            <a:endParaRPr lang="en-US" sz="1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508760"/>
            <a:ext cx="201168" cy="2011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49047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Fitness Center</a:t>
            </a:r>
            <a:endParaRPr lang="en-US" sz="11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856232"/>
            <a:ext cx="201168" cy="20116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51560" y="183794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 Deck &amp; Sky Lounge</a:t>
            </a:r>
            <a:endParaRPr lang="en-US" sz="11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03704"/>
            <a:ext cx="201168" cy="20116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51560" y="218541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Yoga &amp; Peloton Room</a:t>
            </a:r>
            <a:endParaRPr lang="en-US" sz="1100" dirty="0"/>
          </a:p>
        </p:txBody>
      </p:sp>
      <p:sp>
        <p:nvSpPr>
          <p:cNvPr id="11" name="Text 6"/>
          <p:cNvSpPr/>
          <p:nvPr/>
        </p:nvSpPr>
        <p:spPr>
          <a:xfrm>
            <a:off x="548640" y="2651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&amp; STUDY</a:t>
            </a:r>
            <a:endParaRPr lang="en-US" sz="10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71800"/>
            <a:ext cx="201168" cy="20116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051560" y="295351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Library</a:t>
            </a:r>
            <a:endParaRPr lang="en-US" sz="11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319272"/>
            <a:ext cx="201168" cy="201168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51560" y="330098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Co-Working Space &amp; Meeting Rooms</a:t>
            </a:r>
            <a:endParaRPr lang="en-US" sz="110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666744"/>
            <a:ext cx="201168" cy="201168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051560" y="364845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 Room</a:t>
            </a:r>
            <a:endParaRPr lang="en-US" sz="1100" dirty="0"/>
          </a:p>
        </p:txBody>
      </p:sp>
      <p:sp>
        <p:nvSpPr>
          <p:cNvPr id="18" name="Text 10"/>
          <p:cNvSpPr/>
          <p:nvPr/>
        </p:nvSpPr>
        <p:spPr>
          <a:xfrm>
            <a:off x="475488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&amp; FUN</a:t>
            </a:r>
            <a:endParaRPr lang="en-US" sz="100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7760" y="1508760"/>
            <a:ext cx="201168" cy="201168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257800" y="149047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TV Lounge for Movie Nights</a:t>
            </a:r>
            <a:endParaRPr lang="en-US" sz="1100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7760" y="1856232"/>
            <a:ext cx="201168" cy="201168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257800" y="183794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Room</a:t>
            </a:r>
            <a:endParaRPr lang="en-US" sz="110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2203704"/>
            <a:ext cx="201168" cy="201168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257800" y="218541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Rooftop BBQ &amp; 10th Floor Deck</a:t>
            </a:r>
            <a:endParaRPr lang="en-US" sz="1100" dirty="0"/>
          </a:p>
        </p:txBody>
      </p:sp>
      <p:sp>
        <p:nvSpPr>
          <p:cNvPr id="25" name="Text 14"/>
          <p:cNvSpPr/>
          <p:nvPr/>
        </p:nvSpPr>
        <p:spPr>
          <a:xfrm>
            <a:off x="4754880" y="2651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CONVENIENCE</a:t>
            </a:r>
            <a:endParaRPr lang="en-US" sz="1000" dirty="0"/>
          </a:p>
        </p:txBody>
      </p:sp>
      <p:pic>
        <p:nvPicPr>
          <p:cNvPr id="2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37760" y="2971800"/>
            <a:ext cx="201168" cy="201168"/>
          </a:xfrm>
          <a:prstGeom prst="rect">
            <a:avLst/>
          </a:prstGeom>
        </p:spPr>
      </p:pic>
      <p:sp>
        <p:nvSpPr>
          <p:cNvPr id="27" name="Text 15"/>
          <p:cNvSpPr/>
          <p:nvPr/>
        </p:nvSpPr>
        <p:spPr>
          <a:xfrm>
            <a:off x="5257800" y="2953512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On-Site &amp; Bike Parking</a:t>
            </a:r>
            <a:endParaRPr lang="en-US" sz="1100" dirty="0"/>
          </a:p>
        </p:txBody>
      </p:sp>
      <p:pic>
        <p:nvPicPr>
          <p:cNvPr id="2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37760" y="3319272"/>
            <a:ext cx="201168" cy="201168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5257800" y="3300984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Dog Wash Station</a:t>
            </a:r>
            <a:endParaRPr lang="en-US" sz="1100" dirty="0"/>
          </a:p>
        </p:txBody>
      </p:sp>
      <p:pic>
        <p:nvPicPr>
          <p:cNvPr id="30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37760" y="3666744"/>
            <a:ext cx="201168" cy="201168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5257800" y="3648456"/>
            <a:ext cx="3200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Charging Stations</a:t>
            </a:r>
            <a:endParaRPr lang="en-US" sz="1100" dirty="0"/>
          </a:p>
        </p:txBody>
      </p:sp>
      <p:sp>
        <p:nvSpPr>
          <p:cNvPr id="32" name="Shape 18"/>
          <p:cNvSpPr/>
          <p:nvPr/>
        </p:nvSpPr>
        <p:spPr>
          <a:xfrm>
            <a:off x="548640" y="3931920"/>
            <a:ext cx="8046720" cy="640080"/>
          </a:xfrm>
          <a:prstGeom prst="rect">
            <a:avLst/>
          </a:prstGeom>
          <a:solidFill>
            <a:srgbClr val="F0F9E0"/>
          </a:solidFill>
          <a:ln/>
        </p:spPr>
      </p:sp>
      <p:pic>
        <p:nvPicPr>
          <p:cNvPr id="33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14400" y="4069080"/>
            <a:ext cx="320040" cy="320040"/>
          </a:xfrm>
          <a:prstGeom prst="rect">
            <a:avLst/>
          </a:prstGeom>
        </p:spPr>
      </p:pic>
      <p:sp>
        <p:nvSpPr>
          <p:cNvPr id="34" name="Text 19"/>
          <p:cNvSpPr/>
          <p:nvPr/>
        </p:nvSpPr>
        <p:spPr>
          <a:xfrm>
            <a:off x="1371600" y="39776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500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4.8 / 5 Stars</a:t>
            </a:r>
            <a:endParaRPr lang="en-US" sz="2000" dirty="0"/>
          </a:p>
        </p:txBody>
      </p:sp>
      <p:sp>
        <p:nvSpPr>
          <p:cNvPr id="35" name="Text 20"/>
          <p:cNvSpPr/>
          <p:nvPr/>
        </p:nvSpPr>
        <p:spPr>
          <a:xfrm>
            <a:off x="1371600" y="4251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resident rating across 10+ reviews — top marks for grounds, safety, and neighborhood</a:t>
            </a:r>
            <a:endParaRPr lang="en-US" sz="1000" dirty="0"/>
          </a:p>
        </p:txBody>
      </p:sp>
      <p:sp>
        <p:nvSpPr>
          <p:cNvPr id="36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37" name="Text 22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UNITi Montrose  |  Amenities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5005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Side-by-Side Comparison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926080" y="1188720"/>
            <a:ext cx="2926080" cy="36576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5" name="Text 3"/>
          <p:cNvSpPr/>
          <p:nvPr/>
        </p:nvSpPr>
        <p:spPr>
          <a:xfrm>
            <a:off x="2926080" y="1188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at Columbia Ct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035040" y="1188720"/>
            <a:ext cx="2926080" cy="36576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7" name="Text 5"/>
          <p:cNvSpPr/>
          <p:nvPr/>
        </p:nvSpPr>
        <p:spPr>
          <a:xfrm>
            <a:off x="6035040" y="1188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UNITi Montrose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1664208"/>
            <a:ext cx="219456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7"/>
          <p:cNvSpPr/>
          <p:nvPr/>
        </p:nvSpPr>
        <p:spPr>
          <a:xfrm>
            <a:off x="2926080" y="1664208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6035040" y="1664208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16642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063240" y="16642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5500 Sampson St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MacGregor / Third Ward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172200" y="16642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701 Richmond Ave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Montrose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48640" y="2002536"/>
            <a:ext cx="219456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15" name="Shape 13"/>
          <p:cNvSpPr/>
          <p:nvPr/>
        </p:nvSpPr>
        <p:spPr>
          <a:xfrm>
            <a:off x="2926080" y="2002536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16" name="Shape 14"/>
          <p:cNvSpPr/>
          <p:nvPr/>
        </p:nvSpPr>
        <p:spPr>
          <a:xfrm>
            <a:off x="6035040" y="2002536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200253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Built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063240" y="200253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1997 (renovated 2023)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172200" y="200253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(brand new)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48640" y="2340864"/>
            <a:ext cx="219456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2926080" y="2340864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Shape 20"/>
          <p:cNvSpPr/>
          <p:nvPr/>
        </p:nvSpPr>
        <p:spPr>
          <a:xfrm>
            <a:off x="6035040" y="2340864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685800" y="234086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Units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063240" y="234086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179 units, 3 stories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172200" y="234086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238 units, 6 stories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48640" y="2679192"/>
            <a:ext cx="219456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27" name="Shape 25"/>
          <p:cNvSpPr/>
          <p:nvPr/>
        </p:nvSpPr>
        <p:spPr>
          <a:xfrm>
            <a:off x="2926080" y="2679192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28" name="Shape 26"/>
          <p:cNvSpPr/>
          <p:nvPr/>
        </p:nvSpPr>
        <p:spPr>
          <a:xfrm>
            <a:off x="6035040" y="2679192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29" name="Text 27"/>
          <p:cNvSpPr/>
          <p:nvPr/>
        </p:nvSpPr>
        <p:spPr>
          <a:xfrm>
            <a:off x="685800" y="26791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Bedrooms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063240" y="267919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 2, 3 Bed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172200" y="267919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Studio, 1, 2, 3, 4 Bed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48640" y="3017520"/>
            <a:ext cx="219456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Shape 31"/>
          <p:cNvSpPr/>
          <p:nvPr/>
        </p:nvSpPr>
        <p:spPr>
          <a:xfrm>
            <a:off x="2926080" y="3017520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Shape 32"/>
          <p:cNvSpPr/>
          <p:nvPr/>
        </p:nvSpPr>
        <p:spPr>
          <a:xfrm>
            <a:off x="6035040" y="3017520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Text 33"/>
          <p:cNvSpPr/>
          <p:nvPr/>
        </p:nvSpPr>
        <p:spPr>
          <a:xfrm>
            <a:off x="685800" y="30175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 Range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3063240" y="3017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$995 – $1,975/mo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172200" y="3017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$999 – $2,425/mo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48640" y="3355848"/>
            <a:ext cx="219456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39" name="Shape 37"/>
          <p:cNvSpPr/>
          <p:nvPr/>
        </p:nvSpPr>
        <p:spPr>
          <a:xfrm>
            <a:off x="2926080" y="3355848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40" name="Shape 38"/>
          <p:cNvSpPr/>
          <p:nvPr/>
        </p:nvSpPr>
        <p:spPr>
          <a:xfrm>
            <a:off x="6035040" y="3355848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41" name="Text 39"/>
          <p:cNvSpPr/>
          <p:nvPr/>
        </p:nvSpPr>
        <p:spPr>
          <a:xfrm>
            <a:off x="685800" y="3355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Furnished?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3063240" y="335584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(unfurnished)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172200" y="335584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— fully furnished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548640" y="3694176"/>
            <a:ext cx="219456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5" name="Shape 43"/>
          <p:cNvSpPr/>
          <p:nvPr/>
        </p:nvSpPr>
        <p:spPr>
          <a:xfrm>
            <a:off x="2926080" y="3694176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6" name="Shape 44"/>
          <p:cNvSpPr/>
          <p:nvPr/>
        </p:nvSpPr>
        <p:spPr>
          <a:xfrm>
            <a:off x="6035040" y="3694176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7" name="Text 45"/>
          <p:cNvSpPr/>
          <p:nvPr/>
        </p:nvSpPr>
        <p:spPr>
          <a:xfrm>
            <a:off x="685800" y="369417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Utilities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3063240" y="36941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included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172200" y="369417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utilities included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548640" y="4032504"/>
            <a:ext cx="219456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51" name="Shape 49"/>
          <p:cNvSpPr/>
          <p:nvPr/>
        </p:nvSpPr>
        <p:spPr>
          <a:xfrm>
            <a:off x="2926080" y="4032504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52" name="Shape 50"/>
          <p:cNvSpPr/>
          <p:nvPr/>
        </p:nvSpPr>
        <p:spPr>
          <a:xfrm>
            <a:off x="6035040" y="4032504"/>
            <a:ext cx="2926080" cy="320040"/>
          </a:xfrm>
          <a:prstGeom prst="rect">
            <a:avLst/>
          </a:prstGeom>
          <a:solidFill>
            <a:srgbClr val="F0EDF5"/>
          </a:solidFill>
          <a:ln/>
        </p:spPr>
      </p:sp>
      <p:sp>
        <p:nvSpPr>
          <p:cNvPr id="53" name="Text 51"/>
          <p:cNvSpPr/>
          <p:nvPr/>
        </p:nvSpPr>
        <p:spPr>
          <a:xfrm>
            <a:off x="68580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 Type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3063240" y="403250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unit (min 10 mo)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172200" y="403250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bedroom (individual)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548640" y="4370832"/>
            <a:ext cx="219456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7" name="Shape 55"/>
          <p:cNvSpPr/>
          <p:nvPr/>
        </p:nvSpPr>
        <p:spPr>
          <a:xfrm>
            <a:off x="2926080" y="4370832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8" name="Shape 56"/>
          <p:cNvSpPr/>
          <p:nvPr/>
        </p:nvSpPr>
        <p:spPr>
          <a:xfrm>
            <a:off x="6035040" y="4370832"/>
            <a:ext cx="29260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9" name="Text 57"/>
          <p:cNvSpPr/>
          <p:nvPr/>
        </p:nvSpPr>
        <p:spPr>
          <a:xfrm>
            <a:off x="685800" y="437083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Offer</a:t>
            </a:r>
            <a:endParaRPr lang="en-US" sz="950" dirty="0"/>
          </a:p>
        </p:txBody>
      </p:sp>
      <p:sp>
        <p:nvSpPr>
          <p:cNvPr id="60" name="Text 58"/>
          <p:cNvSpPr/>
          <p:nvPr/>
        </p:nvSpPr>
        <p:spPr>
          <a:xfrm>
            <a:off x="3063240" y="437083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for specials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6172200" y="437083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month free (12-mo lease)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4B0082"/>
          </a:solidFill>
          <a:ln/>
        </p:spPr>
      </p:sp>
      <p:sp>
        <p:nvSpPr>
          <p:cNvPr id="63" name="Text 61"/>
          <p:cNvSpPr/>
          <p:nvPr/>
        </p:nvSpPr>
        <p:spPr>
          <a:xfrm>
            <a:off x="548640" y="4800600"/>
            <a:ext cx="7315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Housing Comparison  |  Maximilian Kolbe College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3500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097280"/>
            <a:ext cx="1097280" cy="36576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234440"/>
            <a:ext cx="7680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Find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New Home?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2743200"/>
            <a:ext cx="3657600" cy="1371600"/>
          </a:xfrm>
          <a:prstGeom prst="rect">
            <a:avLst/>
          </a:prstGeom>
          <a:solidFill>
            <a:srgbClr val="3D1068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2743200"/>
            <a:ext cx="3657600" cy="4572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29260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Centre at Columbia Court</a:t>
            </a:r>
            <a:endParaRPr lang="en-US" sz="14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3291840"/>
            <a:ext cx="164592" cy="16459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80160" y="327355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5500 Sampson St, Houston 77004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005840" y="356616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EC8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346-456-5089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005840" y="379476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F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www.livecentrecc.com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0" y="2743200"/>
            <a:ext cx="3657600" cy="1371600"/>
          </a:xfrm>
          <a:prstGeom prst="rect">
            <a:avLst/>
          </a:prstGeom>
          <a:solidFill>
            <a:srgbClr val="3D1068"/>
          </a:solidFill>
          <a:ln/>
        </p:spPr>
      </p:sp>
      <p:sp>
        <p:nvSpPr>
          <p:cNvPr id="13" name="Shape 10"/>
          <p:cNvSpPr/>
          <p:nvPr/>
        </p:nvSpPr>
        <p:spPr>
          <a:xfrm>
            <a:off x="4754880" y="2743200"/>
            <a:ext cx="3657600" cy="45720"/>
          </a:xfrm>
          <a:prstGeom prst="rect">
            <a:avLst/>
          </a:prstGeom>
          <a:solidFill>
            <a:srgbClr val="7EC831"/>
          </a:solidFill>
          <a:ln/>
        </p:spPr>
      </p:sp>
      <p:sp>
        <p:nvSpPr>
          <p:cNvPr id="14" name="Text 11"/>
          <p:cNvSpPr/>
          <p:nvPr/>
        </p:nvSpPr>
        <p:spPr>
          <a:xfrm>
            <a:off x="5029200" y="29260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UNITi Montrose</a:t>
            </a:r>
            <a:endParaRPr lang="en-US" sz="1400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291840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303520" y="327355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701 Richmond Ave, Houston 77006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5029200" y="356616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EC8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346-388-5151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5029200" y="379476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F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unitimontrose.com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EC831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818888"/>
            <a:ext cx="274320" cy="2743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097280" y="4754880"/>
            <a:ext cx="64008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500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  |  Where Every Path Matters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Housing Options – Houston, TX</dc:title>
  <dc:subject>PptxGenJS Presentation</dc:subject>
  <dc:creator>Maximilian Kolbe College</dc:creator>
  <cp:lastModifiedBy>Maximilian Kolbe College</cp:lastModifiedBy>
  <cp:revision>1</cp:revision>
  <dcterms:created xsi:type="dcterms:W3CDTF">2026-04-13T16:50:23Z</dcterms:created>
  <dcterms:modified xsi:type="dcterms:W3CDTF">2026-04-13T16:50:23Z</dcterms:modified>
</cp:coreProperties>
</file>