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image" Target="../media/image-5-1.png"/><Relationship Id="rId4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9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0.png"/><Relationship Id="rId3" Type="http://schemas.openxmlformats.org/officeDocument/2006/relationships/image" Target="../media/image10.png"/><Relationship Id="rId4" Type="http://schemas.openxmlformats.org/officeDocument/2006/relationships/image" Target="../media/image10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-3-6.png"/><Relationship Id="rId3" Type="http://schemas.openxmlformats.org/officeDocument/2006/relationships/image" Target="../media/image-3-6.png"/><Relationship Id="rId4" Type="http://schemas.openxmlformats.org/officeDocument/2006/relationships/image" Target="../media/image-3-6.png"/><Relationship Id="rId5" Type="http://schemas.openxmlformats.org/officeDocument/2006/relationships/image" Target="../media/image-3-6.png"/><Relationship Id="rId6" Type="http://schemas.openxmlformats.org/officeDocument/2006/relationships/image" Target="../media/image-3-6.png"/><Relationship Id="rId7" Type="http://schemas.openxmlformats.org/officeDocument/2006/relationships/image" Target="../media/image-3-6.png"/><Relationship Id="rId8" Type="http://schemas.openxmlformats.org/officeDocument/2006/relationships/image" Target="../media/image7.png"/><Relationship Id="rId9" Type="http://schemas.openxmlformats.org/officeDocument/2006/relationships/image" Target="../media/image-3-6.png"/><Relationship Id="rId10" Type="http://schemas.openxmlformats.org/officeDocument/2006/relationships/image" Target="../media/image-3-6.png"/><Relationship Id="rId11" Type="http://schemas.openxmlformats.org/officeDocument/2006/relationships/image" Target="../media/image-3-6.png"/><Relationship Id="rId12" Type="http://schemas.openxmlformats.org/officeDocument/2006/relationships/image" Target="../media/image-3-6.png"/><Relationship Id="rId13" Type="http://schemas.openxmlformats.org/officeDocument/2006/relationships/image" Target="../media/image-3-6.png"/><Relationship Id="rId14" Type="http://schemas.openxmlformats.org/officeDocument/2006/relationships/image" Target="../media/image-3-6.png"/><Relationship Id="rId15" Type="http://schemas.openxmlformats.org/officeDocument/2006/relationships/image" Target="../media/image8.png"/><Relationship Id="rId16" Type="http://schemas.openxmlformats.org/officeDocument/2006/relationships/image" Target="../media/image-3-6.png"/><Relationship Id="rId17" Type="http://schemas.openxmlformats.org/officeDocument/2006/relationships/image" Target="../media/image-3-6.png"/><Relationship Id="rId18" Type="http://schemas.openxmlformats.org/officeDocument/2006/relationships/image" Target="../media/image-3-6.png"/><Relationship Id="rId19" Type="http://schemas.openxmlformats.org/officeDocument/2006/relationships/image" Target="../media/image-3-6.png"/><Relationship Id="rId20" Type="http://schemas.openxmlformats.org/officeDocument/2006/relationships/image" Target="../media/image-3-6.png"/><Relationship Id="rId21" Type="http://schemas.openxmlformats.org/officeDocument/2006/relationships/image" Target="../media/image-3-6.png"/><Relationship Id="rId2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10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  ·  HOUSTON, TEXAS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DEGREE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Associate of Applied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Arts and Sciences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24231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Pragmatic Studies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3108960"/>
            <a:ext cx="2926080" cy="347472"/>
          </a:xfrm>
          <a:prstGeom prst="roundRect">
            <a:avLst>
              <a:gd name="adj" fmla="val 15789"/>
            </a:avLst>
          </a:prstGeom>
          <a:solidFill>
            <a:srgbClr val="8DC63F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10896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100" kern="0" dirty="0">
                <a:solidFill>
                  <a:srgbClr val="1A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NEURODIVERGENT LEARNERS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931920" y="3108960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 Credit Hours  ·  5 Semesters + Summer  ·  3 Kolbe Works Courses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Every Path Matters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371600" cy="1371600"/>
          </a:xfrm>
          <a:prstGeom prst="ellipse">
            <a:avLst/>
          </a:prstGeom>
          <a:solidFill>
            <a:srgbClr val="8DC63F">
              <a:alpha val="8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96012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Course Sequence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0" y="320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 Credits  ·  Years 3–4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977640" cy="32004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05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— FALL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31520" y="13716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Social Systems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64592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459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 3300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1737360" y="1645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 to Social Statistics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1965960"/>
            <a:ext cx="3977640" cy="274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19659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 3315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737360" y="1965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Law, Justice &amp; Social Work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228600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2860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 3305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737360" y="2286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Mgmt &amp; Community Resilience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40080" y="2606040"/>
            <a:ext cx="3977640" cy="274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260604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 3345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1737360" y="2606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Communication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40080" y="292608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29260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1737360" y="2926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Specialization Course I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92040" y="1005840"/>
            <a:ext cx="3977640" cy="32004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24" name="Text 22"/>
          <p:cNvSpPr/>
          <p:nvPr/>
        </p:nvSpPr>
        <p:spPr>
          <a:xfrm>
            <a:off x="4983480" y="1005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— SPRING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983480" y="13716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Organizations &amp; Initiatives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892040" y="164592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27" name="Text 25"/>
          <p:cNvSpPr/>
          <p:nvPr/>
        </p:nvSpPr>
        <p:spPr>
          <a:xfrm>
            <a:off x="4983480" y="16459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 3350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5989320" y="1645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Nonprofits &amp; Social Ventures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92040" y="1965960"/>
            <a:ext cx="3977640" cy="274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4983480" y="19659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BUSN 3335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5989320" y="1965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 to Social Entrepreneurship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92040" y="228600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33" name="Text 31"/>
          <p:cNvSpPr/>
          <p:nvPr/>
        </p:nvSpPr>
        <p:spPr>
          <a:xfrm>
            <a:off x="4983480" y="22860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HUMN 3335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5989320" y="2286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Humanitarian Issues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92040" y="260604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36" name="Text 34"/>
          <p:cNvSpPr/>
          <p:nvPr/>
        </p:nvSpPr>
        <p:spPr>
          <a:xfrm>
            <a:off x="4983480" y="260604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5989320" y="2606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Specialization Course II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92040" y="292608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39" name="Text 37"/>
          <p:cNvSpPr/>
          <p:nvPr/>
        </p:nvSpPr>
        <p:spPr>
          <a:xfrm>
            <a:off x="4983480" y="29260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5989320" y="2926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Specialization Course III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40080" y="3291840"/>
            <a:ext cx="3977640" cy="32004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" y="3291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 — FALL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731520" y="36576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Change &amp; Social Movements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40080" y="393192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45" name="Text 43"/>
          <p:cNvSpPr/>
          <p:nvPr/>
        </p:nvSpPr>
        <p:spPr>
          <a:xfrm>
            <a:off x="731520" y="39319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BUSN 4320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1737360" y="3931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Urban Planning &amp; Community Dev.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40080" y="4251960"/>
            <a:ext cx="3977640" cy="274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8" name="Text 46"/>
          <p:cNvSpPr/>
          <p:nvPr/>
        </p:nvSpPr>
        <p:spPr>
          <a:xfrm>
            <a:off x="731520" y="42519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 4325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1737360" y="4251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Nonviolent Movements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40080" y="457200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51" name="Text 49"/>
          <p:cNvSpPr/>
          <p:nvPr/>
        </p:nvSpPr>
        <p:spPr>
          <a:xfrm>
            <a:off x="731520" y="45720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 4310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1737360" y="4572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Documentary Filmmaking for Social Change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40080" y="489204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54" name="Text 52"/>
          <p:cNvSpPr/>
          <p:nvPr/>
        </p:nvSpPr>
        <p:spPr>
          <a:xfrm>
            <a:off x="731520" y="489204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55" name="Text 53"/>
          <p:cNvSpPr/>
          <p:nvPr/>
        </p:nvSpPr>
        <p:spPr>
          <a:xfrm>
            <a:off x="1737360" y="4892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Specialization Course IV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4892040" y="3291840"/>
            <a:ext cx="3977640" cy="32004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57" name="Text 55"/>
          <p:cNvSpPr/>
          <p:nvPr/>
        </p:nvSpPr>
        <p:spPr>
          <a:xfrm>
            <a:off x="4983480" y="3291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 — SPRING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4983480" y="36576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Leadership &amp; Future Impact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4892040" y="3931920"/>
            <a:ext cx="3977640" cy="27432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60" name="Text 58"/>
          <p:cNvSpPr/>
          <p:nvPr/>
        </p:nvSpPr>
        <p:spPr>
          <a:xfrm>
            <a:off x="4983480" y="39319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 4335</a:t>
            </a:r>
            <a:endParaRPr lang="en-US" sz="750" dirty="0"/>
          </a:p>
        </p:txBody>
      </p:sp>
      <p:sp>
        <p:nvSpPr>
          <p:cNvPr id="61" name="Text 59"/>
          <p:cNvSpPr/>
          <p:nvPr/>
        </p:nvSpPr>
        <p:spPr>
          <a:xfrm>
            <a:off x="5989320" y="3931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 &amp; Community Well-Being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4892040" y="4251960"/>
            <a:ext cx="3977640" cy="274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3" name="Text 61"/>
          <p:cNvSpPr/>
          <p:nvPr/>
        </p:nvSpPr>
        <p:spPr>
          <a:xfrm>
            <a:off x="4983480" y="42519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BUSN 4335</a:t>
            </a:r>
            <a:endParaRPr lang="en-US" sz="750" dirty="0"/>
          </a:p>
        </p:txBody>
      </p:sp>
      <p:sp>
        <p:nvSpPr>
          <p:cNvPr id="64" name="Text 62"/>
          <p:cNvSpPr/>
          <p:nvPr/>
        </p:nvSpPr>
        <p:spPr>
          <a:xfrm>
            <a:off x="5989320" y="4251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Mgmt for Nonprofits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4892040" y="457200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66" name="Text 64"/>
          <p:cNvSpPr/>
          <p:nvPr/>
        </p:nvSpPr>
        <p:spPr>
          <a:xfrm>
            <a:off x="4983480" y="45720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67" name="Text 65"/>
          <p:cNvSpPr/>
          <p:nvPr/>
        </p:nvSpPr>
        <p:spPr>
          <a:xfrm>
            <a:off x="5989320" y="4572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4892040" y="4892040"/>
            <a:ext cx="3977640" cy="27432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69" name="Text 67"/>
          <p:cNvSpPr/>
          <p:nvPr/>
        </p:nvSpPr>
        <p:spPr>
          <a:xfrm>
            <a:off x="4983480" y="489204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5989320" y="4892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II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Complete MKC Degree Journey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Total Credits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1920240" cy="182880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6459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1–2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AAS in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Pragmatic Studies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30175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 Credits</a:t>
            </a:r>
            <a:endParaRPr lang="en-US" sz="10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6040" y="2240280"/>
            <a:ext cx="274320" cy="27432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788920" y="1554480"/>
            <a:ext cx="1920240" cy="1828800"/>
          </a:xfrm>
          <a:prstGeom prst="rect">
            <a:avLst/>
          </a:prstGeom>
          <a:solidFill>
            <a:srgbClr val="4A1A7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926080" y="16459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· Fall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2926080" y="19659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Social Systems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2926080" y="30175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Credits</a:t>
            </a:r>
            <a:endParaRPr lang="en-US" sz="10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2240280"/>
            <a:ext cx="274320" cy="274320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4937760" y="1554480"/>
            <a:ext cx="1920240" cy="1828800"/>
          </a:xfrm>
          <a:prstGeom prst="rect">
            <a:avLst/>
          </a:prstGeom>
          <a:solidFill>
            <a:srgbClr val="6B2FA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5074920" y="16459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· Spring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5074920" y="19659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Leading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Organizations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5074920" y="30175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Credits</a:t>
            </a:r>
            <a:endParaRPr lang="en-US" sz="1000" dirty="0"/>
          </a:p>
        </p:txBody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2240280"/>
            <a:ext cx="274320" cy="274320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7086600" y="1554480"/>
            <a:ext cx="1920240" cy="1828800"/>
          </a:xfrm>
          <a:prstGeom prst="rect">
            <a:avLst/>
          </a:prstGeom>
          <a:solidFill>
            <a:srgbClr val="2D0D6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6"/>
          <p:cNvSpPr/>
          <p:nvPr/>
        </p:nvSpPr>
        <p:spPr>
          <a:xfrm>
            <a:off x="7223760" y="16459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850" dirty="0"/>
          </a:p>
        </p:txBody>
      </p:sp>
      <p:sp>
        <p:nvSpPr>
          <p:cNvPr id="22" name="Text 17"/>
          <p:cNvSpPr/>
          <p:nvPr/>
        </p:nvSpPr>
        <p:spPr>
          <a:xfrm>
            <a:off x="7223760" y="19659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 &amp; Systems</a:t>
            </a:r>
            <a:endParaRPr lang="en-US" sz="1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7223760" y="30175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Credits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640080" y="3840480"/>
            <a:ext cx="7863840" cy="914400"/>
          </a:xfrm>
          <a:prstGeom prst="rect">
            <a:avLst/>
          </a:prstGeom>
          <a:solidFill>
            <a:srgbClr val="2D0D6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Text 20"/>
          <p:cNvSpPr/>
          <p:nvPr/>
        </p:nvSpPr>
        <p:spPr>
          <a:xfrm>
            <a:off x="1005840" y="3931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on the AAS in Pragmatic Studies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1005840" y="420624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AAS graduates seamlessly continue into the BAAS in Social Innovation, completing a full four-year bachelor's degree with deep specialization in their chosen pathway.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10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  •  HOUSTON, TEXAS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 LEARNING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Kolbe Works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731520" y="2651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9FD6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Work Meets Learning </a:t>
            </a:r>
            <a:pPr indent="0" marL="0">
              <a:buNone/>
            </a:pPr>
            <a:r>
              <a:rPr lang="en-US" sz="2200" i="1" dirty="0">
                <a:solidFill>
                  <a:srgbClr val="9FD6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Community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3383280"/>
            <a:ext cx="2075688" cy="320040"/>
          </a:xfrm>
          <a:prstGeom prst="roundRect">
            <a:avLst>
              <a:gd name="adj" fmla="val 14286"/>
            </a:avLst>
          </a:prstGeom>
          <a:solidFill>
            <a:srgbClr val="6B3FA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383280"/>
            <a:ext cx="207568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CAMPUS EMPLOYMENT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990088" y="3383280"/>
            <a:ext cx="2386584" cy="320040"/>
          </a:xfrm>
          <a:prstGeom prst="roundRect">
            <a:avLst>
              <a:gd name="adj" fmla="val 14286"/>
            </a:avLst>
          </a:prstGeom>
          <a:solidFill>
            <a:srgbClr val="6B3FA0"/>
          </a:solidFill>
          <a:ln/>
        </p:spPr>
      </p:sp>
      <p:sp>
        <p:nvSpPr>
          <p:cNvPr id="10" name="Text 8"/>
          <p:cNvSpPr/>
          <p:nvPr/>
        </p:nvSpPr>
        <p:spPr>
          <a:xfrm>
            <a:off x="2990088" y="3383280"/>
            <a:ext cx="2386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STUDENT PARTICIPATES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559552" y="3383280"/>
            <a:ext cx="1997964" cy="320040"/>
          </a:xfrm>
          <a:prstGeom prst="roundRect">
            <a:avLst>
              <a:gd name="adj" fmla="val 14286"/>
            </a:avLst>
          </a:prstGeom>
          <a:solidFill>
            <a:srgbClr val="6B3FA0"/>
          </a:solidFill>
          <a:ln/>
        </p:spPr>
      </p:sp>
      <p:sp>
        <p:nvSpPr>
          <p:cNvPr id="12" name="Text 10"/>
          <p:cNvSpPr/>
          <p:nvPr/>
        </p:nvSpPr>
        <p:spPr>
          <a:xfrm>
            <a:off x="5559552" y="3383280"/>
            <a:ext cx="19979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EXPERIENCE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31520" y="4297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Every Path Matters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498080" y="914400"/>
            <a:ext cx="1371600" cy="1371600"/>
          </a:xfrm>
          <a:prstGeom prst="ellipse">
            <a:avLst/>
          </a:prstGeom>
          <a:solidFill>
            <a:srgbClr val="7AB800">
              <a:alpha val="8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7452360" y="105156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</a:t>
            </a:r>
            <a:endParaRPr lang="en-US" sz="9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Kolbe Works?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863840" cy="146304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188720"/>
            <a:ext cx="73152" cy="146304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280160"/>
            <a:ext cx="7223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Maximilian Kolbe College, learning does not happen only in the classroom. Through Kolbe Works, every student participates in paid campus employment that builds professional skills, confidence, and a strong sense of community.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2971800"/>
            <a:ext cx="2496312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22960" y="3154680"/>
            <a:ext cx="457200" cy="457200"/>
          </a:xfrm>
          <a:prstGeom prst="ellipse">
            <a:avLst/>
          </a:prstGeom>
          <a:solidFill>
            <a:srgbClr val="4A1A8A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2688" y="3264408"/>
            <a:ext cx="237744" cy="23774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17320" y="315468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Employment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22960" y="3749040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position is a paid campus role — students are valued contributors.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19272" y="2971800"/>
            <a:ext cx="2496312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502152" y="3154680"/>
            <a:ext cx="457200" cy="457200"/>
          </a:xfrm>
          <a:prstGeom prst="ellipse">
            <a:avLst/>
          </a:prstGeom>
          <a:solidFill>
            <a:srgbClr val="4A1A8A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880" y="3264408"/>
            <a:ext cx="237744" cy="23774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96512" y="315468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Building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502152" y="3749040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work creates genuine connections and campus culture.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998464" y="2971800"/>
            <a:ext cx="2496312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181344" y="3154680"/>
            <a:ext cx="457200" cy="457200"/>
          </a:xfrm>
          <a:prstGeom prst="ellipse">
            <a:avLst/>
          </a:prstGeom>
          <a:solidFill>
            <a:srgbClr val="4A1A8A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072" y="3264408"/>
            <a:ext cx="237744" cy="23774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775704" y="315468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Preparation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181344" y="3749040"/>
            <a:ext cx="2148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experience that prepares students for future careers.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Students Gain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Skills Built Through Work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43891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66420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5544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collaboratively with others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40080" y="2194560"/>
            <a:ext cx="43891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304288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88720" y="21945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responsibilities and schedules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640080" y="2834640"/>
            <a:ext cx="43891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944368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188720" y="28346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professionally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640080" y="3474720"/>
            <a:ext cx="43891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584448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188720" y="34747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leadership and teamwork skills</a:t>
            </a:r>
            <a:endParaRPr lang="en-US" sz="1300" dirty="0"/>
          </a:p>
        </p:txBody>
      </p:sp>
      <p:sp>
        <p:nvSpPr>
          <p:cNvPr id="17" name="Shape 11"/>
          <p:cNvSpPr/>
          <p:nvPr/>
        </p:nvSpPr>
        <p:spPr>
          <a:xfrm>
            <a:off x="640080" y="4114800"/>
            <a:ext cx="43891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4224528"/>
            <a:ext cx="274320" cy="27432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88720" y="4114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confidence in workplace environments</a:t>
            </a:r>
            <a:endParaRPr lang="en-US" sz="1300" dirty="0"/>
          </a:p>
        </p:txBody>
      </p:sp>
      <p:sp>
        <p:nvSpPr>
          <p:cNvPr id="20" name="Shape 13"/>
          <p:cNvSpPr/>
          <p:nvPr/>
        </p:nvSpPr>
        <p:spPr>
          <a:xfrm>
            <a:off x="5486400" y="1554480"/>
            <a:ext cx="3200400" cy="3200400"/>
          </a:xfrm>
          <a:prstGeom prst="rect">
            <a:avLst/>
          </a:prstGeom>
          <a:solidFill>
            <a:srgbClr val="2D1054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4"/>
          <p:cNvSpPr/>
          <p:nvPr/>
        </p:nvSpPr>
        <p:spPr>
          <a:xfrm>
            <a:off x="5760720" y="1783080"/>
            <a:ext cx="26517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“Students graduate not only with academic knowledge, but with the habits, confidence, and professional skills to contribute meaningfully to their professions and communities.”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5760720" y="42062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OUTCOME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Than a Job — A Shared Mission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234440"/>
            <a:ext cx="3931920" cy="96012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234440"/>
            <a:ext cx="64008" cy="96012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30759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Campus Contribution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16002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help support campus programs, projects, and daily operations — contributing to the life and culture of the college.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40080" y="2377440"/>
            <a:ext cx="3931920" cy="96012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2377440"/>
            <a:ext cx="64008" cy="96012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45059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 of Ownership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27432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shared work, students develop a genuine connection to the community they are actively helping to build.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40080" y="3520440"/>
            <a:ext cx="3931920" cy="96012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0080" y="3520440"/>
            <a:ext cx="64008" cy="96012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59359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 Culture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14400" y="38862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together strengthens relationships between students, faculty, and staff — creating a culture rooted in mutual support.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937760" y="1234440"/>
            <a:ext cx="3840480" cy="3520440"/>
          </a:xfrm>
          <a:prstGeom prst="rect">
            <a:avLst/>
          </a:prstGeom>
          <a:solidFill>
            <a:srgbClr val="2D1054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212080" y="14173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BIGGER PICTURE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212080" y="178308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Inspired by Purpose</a:t>
            </a:r>
            <a:endParaRPr lang="en-US" sz="2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Responsibility</a:t>
            </a:r>
            <a:endParaRPr lang="en-US" sz="2000" dirty="0"/>
          </a:p>
        </p:txBody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080" y="2606040"/>
            <a:ext cx="256032" cy="256032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577840" y="26060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+ Applied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5212080" y="297180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Kolbe Works bridges classroom knowledge with real-world experience, ensuring students graduate ready to contribute to their professions and communities.</a:t>
            </a:r>
            <a:endParaRPr lang="en-US" sz="1000" dirty="0"/>
          </a:p>
        </p:txBody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080" y="3794760"/>
            <a:ext cx="256032" cy="256032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577840" y="3794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Employment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5212080" y="41605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Kolbe Works position is a paid campus role — students are valued contributors, not volunteers.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 Structure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Three-Year Progression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2624328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463040"/>
            <a:ext cx="2624328" cy="82296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50876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01952"/>
            <a:ext cx="2258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F5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hrs/week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246888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2880360"/>
            <a:ext cx="225856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through structured, on-campus roles and career skills training.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74720" y="1463040"/>
            <a:ext cx="2624328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474720" y="1463040"/>
            <a:ext cx="2624328" cy="822960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0" y="150876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657600" y="1901952"/>
            <a:ext cx="2258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hrs/week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0" y="246888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Engagement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657600" y="2880360"/>
            <a:ext cx="225856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through community engagement and applied projects, connecting classroom learning with real-world environments.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309360" y="1463040"/>
            <a:ext cx="2624328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09360" y="1463040"/>
            <a:ext cx="2624328" cy="822960"/>
          </a:xfrm>
          <a:prstGeom prst="rect">
            <a:avLst/>
          </a:prstGeom>
          <a:solidFill>
            <a:srgbClr val="2D1054"/>
          </a:solidFill>
          <a:ln/>
        </p:spPr>
      </p:sp>
      <p:sp>
        <p:nvSpPr>
          <p:cNvPr id="19" name="Text 17"/>
          <p:cNvSpPr/>
          <p:nvPr/>
        </p:nvSpPr>
        <p:spPr>
          <a:xfrm>
            <a:off x="6492240" y="150876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492240" y="1901952"/>
            <a:ext cx="2258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hrs/week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92240" y="2468880"/>
            <a:ext cx="2258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Integration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92240" y="2880360"/>
            <a:ext cx="225856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through advanced internships and workplace projects that integrate academic learning with professional experience.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D10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Maximilian Kolbe College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FD63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Designed for Neurodivergent Learners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2743200" cy="27432"/>
          </a:xfrm>
          <a:prstGeom prst="rect">
            <a:avLst/>
          </a:prstGeom>
          <a:solidFill>
            <a:srgbClr val="7AB800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926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2601 Prospect Street  •  Houston, Texas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6118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D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www.maximiliankolbecollege.org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4297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Every Path Matters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0" y="3200400"/>
            <a:ext cx="1645920" cy="1645920"/>
          </a:xfrm>
          <a:prstGeom prst="ellipse">
            <a:avLst/>
          </a:prstGeom>
          <a:solidFill>
            <a:srgbClr val="7AB800">
              <a:alpha val="75000"/>
            </a:srgbClr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Promise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863840" cy="118872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188720"/>
            <a:ext cx="73152" cy="1188720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234440"/>
            <a:ext cx="7223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Maximilian Kolbe College, we believe education should fit the learner — not the other way around. Our AAS in Pragmatic Studies is built around real-world application, experiential learning, and a curriculum designed to empower every student to thrive.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69748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554480" y="2880360"/>
            <a:ext cx="548640" cy="548640"/>
          </a:xfrm>
          <a:prstGeom prst="ellipse">
            <a:avLst/>
          </a:prstGeom>
          <a:solidFill>
            <a:srgbClr val="4A1A7A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640" y="3017520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35661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Neurodivergent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22960" y="406908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Purpose-built curriculum and support for neurodivergent learners.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383280" y="269748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297680" y="2880360"/>
            <a:ext cx="548640" cy="548640"/>
          </a:xfrm>
          <a:prstGeom prst="ellipse">
            <a:avLst/>
          </a:prstGeom>
          <a:solidFill>
            <a:srgbClr val="4A1A7A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840" y="3017520"/>
            <a:ext cx="274320" cy="2743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566160" y="35661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566160" y="406908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Kolbe Works courses connect classroom to workplace from Day One.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6126480" y="2697480"/>
            <a:ext cx="25146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040880" y="2880360"/>
            <a:ext cx="548640" cy="548640"/>
          </a:xfrm>
          <a:prstGeom prst="ellipse">
            <a:avLst/>
          </a:prstGeom>
          <a:solidFill>
            <a:srgbClr val="4A1A7A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3017520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309360" y="35661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BAAS</a:t>
            </a:r>
            <a:endParaRPr lang="en-US" sz="13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2D10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309360" y="406908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4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Seamlessly continue into MKC's 120-credit bachelor's degree.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Learning Themes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Curriculum Built for Real-World Application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46304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719072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46304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Behavior, Culture &amp; Ethics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83280" y="146304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83280" y="146304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0" y="1719072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31920" y="146304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&amp; Literature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126480" y="146304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126480" y="146304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719072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675120" y="146304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Science &amp; Environmental Systems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640080" y="251460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640080" y="251460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2770632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188720" y="251460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Systems &amp; Institutions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3383280" y="251460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3383280" y="251460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160" y="2770632"/>
            <a:ext cx="274320" cy="27432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3931920" y="251460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Quantitative &amp; Financial Literacy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6126480" y="2514600"/>
            <a:ext cx="2514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19"/>
          <p:cNvSpPr/>
          <p:nvPr/>
        </p:nvSpPr>
        <p:spPr>
          <a:xfrm>
            <a:off x="6126480" y="2514600"/>
            <a:ext cx="64008" cy="868680"/>
          </a:xfrm>
          <a:prstGeom prst="rect">
            <a:avLst/>
          </a:prstGeom>
          <a:solidFill>
            <a:srgbClr val="8DC63F"/>
          </a:solidFill>
          <a:ln/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770632"/>
            <a:ext cx="274320" cy="27432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6675120" y="251460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&amp; Creative Expression</a:t>
            </a:r>
            <a:endParaRPr lang="en-US" sz="1200" dirty="0"/>
          </a:p>
        </p:txBody>
      </p:sp>
      <p:sp>
        <p:nvSpPr>
          <p:cNvPr id="29" name="Shape 21"/>
          <p:cNvSpPr/>
          <p:nvPr/>
        </p:nvSpPr>
        <p:spPr>
          <a:xfrm>
            <a:off x="640080" y="3749040"/>
            <a:ext cx="7863840" cy="1005840"/>
          </a:xfrm>
          <a:prstGeom prst="rect">
            <a:avLst/>
          </a:prstGeom>
          <a:solidFill>
            <a:srgbClr val="2D1054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2"/>
          <p:cNvSpPr/>
          <p:nvPr/>
        </p:nvSpPr>
        <p:spPr>
          <a:xfrm>
            <a:off x="1005840" y="3840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DC6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Kolbe Works Experiential Learning</a:t>
            </a:r>
            <a:endParaRPr lang="en-US" sz="1500" dirty="0"/>
          </a:p>
        </p:txBody>
      </p:sp>
      <p:sp>
        <p:nvSpPr>
          <p:cNvPr id="31" name="Text 23"/>
          <p:cNvSpPr/>
          <p:nvPr/>
        </p:nvSpPr>
        <p:spPr>
          <a:xfrm>
            <a:off x="1005840" y="416052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dedicated experiential learning courses connect classroom learning with real-world community and workplace environments — from Day One to graduation.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Course Sequence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0" y="320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 ·  30 Credits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794760" cy="36576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0058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— FALL  ·  15 CREDITS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150876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5087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KBWX 1300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920240" y="1508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Designing Your Life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2011680"/>
            <a:ext cx="379476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0116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 1310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920240" y="20116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Speaking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251460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51460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 1305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920240" y="25146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Nutrition, Health &amp; Wellness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017520"/>
            <a:ext cx="379476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0175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 1310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920240" y="30175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Structures in America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40080" y="352044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52044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1300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920240" y="35204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Literacy &amp; Workplace Technology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1005840"/>
            <a:ext cx="3977640" cy="36576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1005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— SPRING  ·  15 CREDITS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709160" y="150876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25" name="Text 23"/>
          <p:cNvSpPr/>
          <p:nvPr/>
        </p:nvSpPr>
        <p:spPr>
          <a:xfrm>
            <a:off x="4846320" y="15087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KBWX 1305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989320" y="15087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 Learning I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09160" y="2011680"/>
            <a:ext cx="39776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4846320" y="20116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ENVT 1335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989320" y="201168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Science &amp; Sustainability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09160" y="251460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31" name="Text 29"/>
          <p:cNvSpPr/>
          <p:nvPr/>
        </p:nvSpPr>
        <p:spPr>
          <a:xfrm>
            <a:off x="4846320" y="251460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 1320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5989320" y="25146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Healthy Relationships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09160" y="3017520"/>
            <a:ext cx="39776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Text 32"/>
          <p:cNvSpPr/>
          <p:nvPr/>
        </p:nvSpPr>
        <p:spPr>
          <a:xfrm>
            <a:off x="4846320" y="30175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 1315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5989320" y="30175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Quantitative Reasoning &amp; Personal Finance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709160" y="352044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0" y="352044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 1345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989320" y="35204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Social History Since 1450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286000" y="4069080"/>
            <a:ext cx="4572000" cy="320040"/>
          </a:xfrm>
          <a:prstGeom prst="rect">
            <a:avLst/>
          </a:prstGeom>
          <a:solidFill>
            <a:srgbClr val="6B9A2A"/>
          </a:solidFill>
          <a:ln/>
        </p:spPr>
      </p:sp>
      <p:sp>
        <p:nvSpPr>
          <p:cNvPr id="40" name="Text 38"/>
          <p:cNvSpPr/>
          <p:nvPr/>
        </p:nvSpPr>
        <p:spPr>
          <a:xfrm>
            <a:off x="2423160" y="406908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 TERM  ·  6 CREDITS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286000" y="4480560"/>
            <a:ext cx="2286000" cy="41148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42" name="Text 40"/>
          <p:cNvSpPr/>
          <p:nvPr/>
        </p:nvSpPr>
        <p:spPr>
          <a:xfrm>
            <a:off x="2377440" y="448056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 2325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3383280" y="44805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Ancestral Appetites &amp; Culinary Chronicles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572000" y="4480560"/>
            <a:ext cx="2286000" cy="411480"/>
          </a:xfrm>
          <a:prstGeom prst="rect">
            <a:avLst/>
          </a:prstGeom>
          <a:solidFill>
            <a:srgbClr val="F4F9EC"/>
          </a:solidFill>
          <a:ln/>
        </p:spPr>
      </p:sp>
      <p:sp>
        <p:nvSpPr>
          <p:cNvPr id="45" name="Text 43"/>
          <p:cNvSpPr/>
          <p:nvPr/>
        </p:nvSpPr>
        <p:spPr>
          <a:xfrm>
            <a:off x="4663440" y="448056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A8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 2300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5669280" y="44805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Health &amp; Retirement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105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Course Sequence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0" y="320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 ·  30 Credits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794760" cy="36576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0058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— FALL  ·  15 CREDITS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150876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5087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 2300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920240" y="1508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Books &amp; Big Ideas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" y="2011680"/>
            <a:ext cx="379476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0116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 2315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920240" y="20116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Biological Systems &amp; Health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251460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51460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 2315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920240" y="25146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Change in America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017520"/>
            <a:ext cx="379476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0175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 2310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920240" y="30175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Humanities: Culture, Identity &amp; Society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40080" y="3520440"/>
            <a:ext cx="379476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52044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 2340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920240" y="35204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Criminology, Law &amp; Civil Rights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1005840"/>
            <a:ext cx="3977640" cy="36576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1005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 — SPRING  ·  15 CREDITS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709160" y="150876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25" name="Text 23"/>
          <p:cNvSpPr/>
          <p:nvPr/>
        </p:nvSpPr>
        <p:spPr>
          <a:xfrm>
            <a:off x="4846320" y="150876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KBWX 2300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989320" y="15087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Experiential Learning II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09160" y="2011680"/>
            <a:ext cx="39776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4846320" y="201168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 2305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989320" y="201168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Ethics, Power &amp; Moral Decision-Making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09160" y="251460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31" name="Text 29"/>
          <p:cNvSpPr/>
          <p:nvPr/>
        </p:nvSpPr>
        <p:spPr>
          <a:xfrm>
            <a:off x="4846320" y="251460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NSCI 2350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5989320" y="25146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Earth, Weather &amp; Human Origins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09160" y="3017520"/>
            <a:ext cx="397764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Text 32"/>
          <p:cNvSpPr/>
          <p:nvPr/>
        </p:nvSpPr>
        <p:spPr>
          <a:xfrm>
            <a:off x="4846320" y="30175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 2325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5989320" y="30175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Magic, Myth &amp; Meaning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709160" y="3520440"/>
            <a:ext cx="3977640" cy="411480"/>
          </a:xfrm>
          <a:prstGeom prst="rect">
            <a:avLst/>
          </a:prstGeom>
          <a:solidFill>
            <a:srgbClr val="F5F2FA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0" y="352044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 2350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989320" y="35204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Media &amp; Game Design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40080" y="3977640"/>
            <a:ext cx="7863840" cy="868680"/>
          </a:xfrm>
          <a:prstGeom prst="rect">
            <a:avLst/>
          </a:prstGeom>
          <a:solidFill>
            <a:srgbClr val="2D1054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4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4160520"/>
            <a:ext cx="365760" cy="365760"/>
          </a:xfrm>
          <a:prstGeom prst="rect">
            <a:avLst/>
          </a:prstGeom>
        </p:spPr>
      </p:pic>
      <p:sp>
        <p:nvSpPr>
          <p:cNvPr id="41" name="Text 38"/>
          <p:cNvSpPr/>
          <p:nvPr/>
        </p:nvSpPr>
        <p:spPr>
          <a:xfrm>
            <a:off x="1463040" y="40233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Your Journey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1463040" y="42976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DC6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Bachelor of Applied Arts &amp; Sciences in Social Innovation</a:t>
            </a:r>
            <a:endParaRPr lang="en-US" sz="1400" dirty="0"/>
          </a:p>
        </p:txBody>
      </p:sp>
      <p:sp>
        <p:nvSpPr>
          <p:cNvPr id="43" name="Text 40"/>
          <p:cNvSpPr/>
          <p:nvPr/>
        </p:nvSpPr>
        <p:spPr>
          <a:xfrm>
            <a:off x="5486400" y="406908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AAS graduates seamlessly continue into MKC's BAAS to complete a full 120-credit bachelor's degree.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D10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AAS in Pragmatic Studies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737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 Credit Hours  ·  Designed for Neurodivergent Learners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2377440"/>
            <a:ext cx="2743200" cy="27432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651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Enrolling Now — Fall 2026 Mavericks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35661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2601 Prospect Street  ·  Houston, Texas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886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www.maximiliankolbecollege.org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Every Path Matters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0" y="3200400"/>
            <a:ext cx="1645920" cy="1645920"/>
          </a:xfrm>
          <a:prstGeom prst="ellipse">
            <a:avLst/>
          </a:prstGeom>
          <a:solidFill>
            <a:srgbClr val="8DC63F">
              <a:alpha val="75000"/>
            </a:srgbClr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0D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MAXIMILIAN KOLBE COLLEGE  ·  HOUSTON, TEXAS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DEGREE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Bachelor of Applied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Arts and Sciences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24231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Social Innovation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3108960"/>
            <a:ext cx="2606040" cy="347472"/>
          </a:xfrm>
          <a:prstGeom prst="roundRect">
            <a:avLst>
              <a:gd name="adj" fmla="val 15789"/>
            </a:avLst>
          </a:prstGeom>
          <a:solidFill>
            <a:srgbClr val="8DC63F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108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100" kern="0" dirty="0">
                <a:solidFill>
                  <a:srgbClr val="1A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SPECIALIZATION PATHWAYS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657600" y="3108960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 </a:t>
            </a:r>
            <a:pPr indent="0" marL="0">
              <a:buNone/>
            </a:pPr>
            <a:r>
              <a:rPr lang="en-US" sz="120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Upper-Division Credits  ·  </a:t>
            </a:r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</a:t>
            </a:r>
            <a:pPr indent="0" marL="0">
              <a:buNone/>
            </a:pPr>
            <a:r>
              <a:rPr lang="en-US" sz="1200" dirty="0">
                <a:solidFill>
                  <a:srgbClr val="B8A0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Credits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42976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8A0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Every Path Matters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822960"/>
            <a:ext cx="1371600" cy="1371600"/>
          </a:xfrm>
          <a:prstGeom prst="ellipse">
            <a:avLst/>
          </a:prstGeom>
          <a:solidFill>
            <a:srgbClr val="8DC63F">
              <a:alpha val="8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0" y="96012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 Overview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1143000"/>
            <a:ext cx="7863840" cy="1371600"/>
          </a:xfrm>
          <a:prstGeom prst="rect">
            <a:avLst/>
          </a:prstGeom>
          <a:solidFill>
            <a:srgbClr val="F5F2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143000"/>
            <a:ext cx="73152" cy="1371600"/>
          </a:xfrm>
          <a:prstGeom prst="rect">
            <a:avLst/>
          </a:prstGeom>
          <a:solidFill>
            <a:srgbClr val="8DC63F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188720"/>
            <a:ext cx="7223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BAAS in Social Innovation prepares graduates to lead mission-driven organizations, design community solutions, and drive meaningful change. Students move through a sequenced curriculum — from understanding social systems to leading organizations to systems-level problem solving — while deepening expertise through one of three applied specialization pathways.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40080" y="2834640"/>
            <a:ext cx="2624328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2834640"/>
            <a:ext cx="2624328" cy="50292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852928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· Fall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3474720"/>
            <a:ext cx="23500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</a:t>
            </a:r>
            <a:endParaRPr lang="en-US" sz="15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Social Systems</a:t>
            </a:r>
            <a:endParaRPr lang="en-US" sz="15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37560" y="3520440"/>
            <a:ext cx="274320" cy="27432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3474720" y="2834640"/>
            <a:ext cx="2624328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74720" y="2834640"/>
            <a:ext cx="2624328" cy="50292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14" name="Text 11"/>
          <p:cNvSpPr/>
          <p:nvPr/>
        </p:nvSpPr>
        <p:spPr>
          <a:xfrm>
            <a:off x="3611880" y="2852928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· Spring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3611880" y="3474720"/>
            <a:ext cx="23500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Leading</a:t>
            </a:r>
            <a:endParaRPr lang="en-US" sz="15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Organizations</a:t>
            </a:r>
            <a:endParaRPr lang="en-US" sz="150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3520440"/>
            <a:ext cx="274320" cy="2743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309360" y="2834640"/>
            <a:ext cx="2624328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309360" y="2834640"/>
            <a:ext cx="2624328" cy="502920"/>
          </a:xfrm>
          <a:prstGeom prst="rect">
            <a:avLst/>
          </a:prstGeom>
          <a:solidFill>
            <a:srgbClr val="2D0D60"/>
          </a:solidFill>
          <a:ln/>
        </p:spPr>
      </p:sp>
      <p:sp>
        <p:nvSpPr>
          <p:cNvPr id="19" name="Text 15"/>
          <p:cNvSpPr/>
          <p:nvPr/>
        </p:nvSpPr>
        <p:spPr>
          <a:xfrm>
            <a:off x="6446520" y="2852928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6446520" y="3474720"/>
            <a:ext cx="23500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Systems Leadership</a:t>
            </a:r>
            <a:endParaRPr lang="en-US" sz="15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Future Impact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D0D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Specialization Pathways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2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one of three applied pathways  ·  6 courses each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371600"/>
            <a:ext cx="262432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371600"/>
            <a:ext cx="2624328" cy="685800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7" name="Shape 5"/>
          <p:cNvSpPr/>
          <p:nvPr/>
        </p:nvSpPr>
        <p:spPr>
          <a:xfrm>
            <a:off x="777240" y="1463040"/>
            <a:ext cx="411480" cy="411480"/>
          </a:xfrm>
          <a:prstGeom prst="ellipse">
            <a:avLst/>
          </a:prstGeom>
          <a:solidFill>
            <a:srgbClr val="FFFFFF">
              <a:alpha val="20000"/>
            </a:srgbClr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554480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0160" y="1417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Pathway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280160" y="1691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Entrepreneurship, management &amp; organizational leadership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731520" y="2240280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" y="2295144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051560" y="224028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to Accounting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731520" y="2633472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2688336"/>
            <a:ext cx="182880" cy="1828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51560" y="26334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to Management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731520" y="3026664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672" y="3081528"/>
            <a:ext cx="182880" cy="1828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051560" y="3026664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Law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731520" y="3419856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2" y="3474720"/>
            <a:ext cx="182880" cy="18288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51560" y="341985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Resource Management</a:t>
            </a:r>
            <a:endParaRPr lang="en-US" sz="950" dirty="0"/>
          </a:p>
        </p:txBody>
      </p:sp>
      <p:sp>
        <p:nvSpPr>
          <p:cNvPr id="23" name="Shape 16"/>
          <p:cNvSpPr/>
          <p:nvPr/>
        </p:nvSpPr>
        <p:spPr>
          <a:xfrm>
            <a:off x="731520" y="3813048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672" y="3867912"/>
            <a:ext cx="182880" cy="18288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1051560" y="3813048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</a:t>
            </a:r>
            <a:endParaRPr lang="en-US" sz="950" dirty="0"/>
          </a:p>
        </p:txBody>
      </p:sp>
      <p:sp>
        <p:nvSpPr>
          <p:cNvPr id="26" name="Shape 18"/>
          <p:cNvSpPr/>
          <p:nvPr/>
        </p:nvSpPr>
        <p:spPr>
          <a:xfrm>
            <a:off x="731520" y="4206240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4672" y="4261104"/>
            <a:ext cx="182880" cy="182880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1051560" y="420624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II</a:t>
            </a:r>
            <a:endParaRPr lang="en-US" sz="950" dirty="0"/>
          </a:p>
        </p:txBody>
      </p:sp>
      <p:sp>
        <p:nvSpPr>
          <p:cNvPr id="29" name="Shape 20"/>
          <p:cNvSpPr/>
          <p:nvPr/>
        </p:nvSpPr>
        <p:spPr>
          <a:xfrm>
            <a:off x="731520" y="4617720"/>
            <a:ext cx="2441448" cy="164592"/>
          </a:xfrm>
          <a:prstGeom prst="rect">
            <a:avLst/>
          </a:prstGeom>
          <a:solidFill>
            <a:srgbClr val="4A1A7A"/>
          </a:solidFill>
          <a:ln/>
        </p:spPr>
      </p:sp>
      <p:sp>
        <p:nvSpPr>
          <p:cNvPr id="30" name="Text 21"/>
          <p:cNvSpPr/>
          <p:nvPr/>
        </p:nvSpPr>
        <p:spPr>
          <a:xfrm>
            <a:off x="777240" y="4617720"/>
            <a:ext cx="23500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challenge projects</a:t>
            </a:r>
            <a:endParaRPr lang="en-US" sz="700" dirty="0"/>
          </a:p>
        </p:txBody>
      </p:sp>
      <p:sp>
        <p:nvSpPr>
          <p:cNvPr id="31" name="Shape 22"/>
          <p:cNvSpPr/>
          <p:nvPr/>
        </p:nvSpPr>
        <p:spPr>
          <a:xfrm>
            <a:off x="3474720" y="1371600"/>
            <a:ext cx="262432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23"/>
          <p:cNvSpPr/>
          <p:nvPr/>
        </p:nvSpPr>
        <p:spPr>
          <a:xfrm>
            <a:off x="3474720" y="1371600"/>
            <a:ext cx="2624328" cy="685800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33" name="Shape 24"/>
          <p:cNvSpPr/>
          <p:nvPr/>
        </p:nvSpPr>
        <p:spPr>
          <a:xfrm>
            <a:off x="3611880" y="1463040"/>
            <a:ext cx="411480" cy="411480"/>
          </a:xfrm>
          <a:prstGeom prst="ellipse">
            <a:avLst/>
          </a:prstGeom>
          <a:solidFill>
            <a:srgbClr val="FFFFFF">
              <a:alpha val="20000"/>
            </a:srgbClr>
          </a:solidFill>
          <a:ln/>
        </p:spPr>
      </p:sp>
      <p:pic>
        <p:nvPicPr>
          <p:cNvPr id="3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03320" y="1554480"/>
            <a:ext cx="228600" cy="228600"/>
          </a:xfrm>
          <a:prstGeom prst="rect">
            <a:avLst/>
          </a:prstGeom>
        </p:spPr>
      </p:pic>
      <p:sp>
        <p:nvSpPr>
          <p:cNvPr id="35" name="Text 25"/>
          <p:cNvSpPr/>
          <p:nvPr/>
        </p:nvSpPr>
        <p:spPr>
          <a:xfrm>
            <a:off x="4114800" y="1417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Humanities Pathway</a:t>
            </a:r>
            <a:endParaRPr lang="en-US" sz="1200" dirty="0"/>
          </a:p>
        </p:txBody>
      </p:sp>
      <p:sp>
        <p:nvSpPr>
          <p:cNvPr id="36" name="Text 26"/>
          <p:cNvSpPr/>
          <p:nvPr/>
        </p:nvSpPr>
        <p:spPr>
          <a:xfrm>
            <a:off x="4114800" y="1691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Identity, culture, storytelling &amp; meaning-making</a:t>
            </a:r>
            <a:endParaRPr lang="en-US" sz="800" dirty="0"/>
          </a:p>
        </p:txBody>
      </p:sp>
      <p:sp>
        <p:nvSpPr>
          <p:cNvPr id="37" name="Shape 27"/>
          <p:cNvSpPr/>
          <p:nvPr/>
        </p:nvSpPr>
        <p:spPr>
          <a:xfrm>
            <a:off x="3566160" y="2240280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3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39312" y="2295144"/>
            <a:ext cx="182880" cy="182880"/>
          </a:xfrm>
          <a:prstGeom prst="rect">
            <a:avLst/>
          </a:prstGeom>
        </p:spPr>
      </p:pic>
      <p:sp>
        <p:nvSpPr>
          <p:cNvPr id="39" name="Text 28"/>
          <p:cNvSpPr/>
          <p:nvPr/>
        </p:nvSpPr>
        <p:spPr>
          <a:xfrm>
            <a:off x="3886200" y="224028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Psychology, Identity &amp; Consciousness</a:t>
            </a:r>
            <a:endParaRPr lang="en-US" sz="950" dirty="0"/>
          </a:p>
        </p:txBody>
      </p:sp>
      <p:sp>
        <p:nvSpPr>
          <p:cNvPr id="40" name="Shape 29"/>
          <p:cNvSpPr/>
          <p:nvPr/>
        </p:nvSpPr>
        <p:spPr>
          <a:xfrm>
            <a:off x="3566160" y="2633472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39312" y="2688336"/>
            <a:ext cx="182880" cy="182880"/>
          </a:xfrm>
          <a:prstGeom prst="rect">
            <a:avLst/>
          </a:prstGeom>
        </p:spPr>
      </p:pic>
      <p:sp>
        <p:nvSpPr>
          <p:cNvPr id="42" name="Text 30"/>
          <p:cNvSpPr/>
          <p:nvPr/>
        </p:nvSpPr>
        <p:spPr>
          <a:xfrm>
            <a:off x="3886200" y="26334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Culture, Ritual &amp; Belief</a:t>
            </a:r>
            <a:endParaRPr lang="en-US" sz="950" dirty="0"/>
          </a:p>
        </p:txBody>
      </p:sp>
      <p:sp>
        <p:nvSpPr>
          <p:cNvPr id="43" name="Shape 31"/>
          <p:cNvSpPr/>
          <p:nvPr/>
        </p:nvSpPr>
        <p:spPr>
          <a:xfrm>
            <a:off x="3566160" y="3026664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4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39312" y="3081528"/>
            <a:ext cx="182880" cy="182880"/>
          </a:xfrm>
          <a:prstGeom prst="rect">
            <a:avLst/>
          </a:prstGeom>
        </p:spPr>
      </p:pic>
      <p:sp>
        <p:nvSpPr>
          <p:cNvPr id="45" name="Text 32"/>
          <p:cNvSpPr/>
          <p:nvPr/>
        </p:nvSpPr>
        <p:spPr>
          <a:xfrm>
            <a:off x="3886200" y="3026664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Writing &amp; Narrative Craft</a:t>
            </a:r>
            <a:endParaRPr lang="en-US" sz="950" dirty="0"/>
          </a:p>
        </p:txBody>
      </p:sp>
      <p:sp>
        <p:nvSpPr>
          <p:cNvPr id="46" name="Shape 33"/>
          <p:cNvSpPr/>
          <p:nvPr/>
        </p:nvSpPr>
        <p:spPr>
          <a:xfrm>
            <a:off x="3566160" y="3419856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7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39312" y="3474720"/>
            <a:ext cx="182880" cy="182880"/>
          </a:xfrm>
          <a:prstGeom prst="rect">
            <a:avLst/>
          </a:prstGeom>
        </p:spPr>
      </p:pic>
      <p:sp>
        <p:nvSpPr>
          <p:cNvPr id="48" name="Text 34"/>
          <p:cNvSpPr/>
          <p:nvPr/>
        </p:nvSpPr>
        <p:spPr>
          <a:xfrm>
            <a:off x="3886200" y="341985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Life, Death &amp; the Search for Meaning</a:t>
            </a:r>
            <a:endParaRPr lang="en-US" sz="950" dirty="0"/>
          </a:p>
        </p:txBody>
      </p:sp>
      <p:sp>
        <p:nvSpPr>
          <p:cNvPr id="49" name="Shape 35"/>
          <p:cNvSpPr/>
          <p:nvPr/>
        </p:nvSpPr>
        <p:spPr>
          <a:xfrm>
            <a:off x="3566160" y="3813048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50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39312" y="3867912"/>
            <a:ext cx="182880" cy="182880"/>
          </a:xfrm>
          <a:prstGeom prst="rect">
            <a:avLst/>
          </a:prstGeom>
        </p:spPr>
      </p:pic>
      <p:sp>
        <p:nvSpPr>
          <p:cNvPr id="51" name="Text 36"/>
          <p:cNvSpPr/>
          <p:nvPr/>
        </p:nvSpPr>
        <p:spPr>
          <a:xfrm>
            <a:off x="3886200" y="3813048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</a:t>
            </a:r>
            <a:endParaRPr lang="en-US" sz="950" dirty="0"/>
          </a:p>
        </p:txBody>
      </p:sp>
      <p:sp>
        <p:nvSpPr>
          <p:cNvPr id="52" name="Shape 37"/>
          <p:cNvSpPr/>
          <p:nvPr/>
        </p:nvSpPr>
        <p:spPr>
          <a:xfrm>
            <a:off x="3566160" y="4206240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5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39312" y="4261104"/>
            <a:ext cx="182880" cy="182880"/>
          </a:xfrm>
          <a:prstGeom prst="rect">
            <a:avLst/>
          </a:prstGeom>
        </p:spPr>
      </p:pic>
      <p:sp>
        <p:nvSpPr>
          <p:cNvPr id="54" name="Text 38"/>
          <p:cNvSpPr/>
          <p:nvPr/>
        </p:nvSpPr>
        <p:spPr>
          <a:xfrm>
            <a:off x="3886200" y="420624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II</a:t>
            </a:r>
            <a:endParaRPr lang="en-US" sz="950" dirty="0"/>
          </a:p>
        </p:txBody>
      </p:sp>
      <p:sp>
        <p:nvSpPr>
          <p:cNvPr id="55" name="Shape 39"/>
          <p:cNvSpPr/>
          <p:nvPr/>
        </p:nvSpPr>
        <p:spPr>
          <a:xfrm>
            <a:off x="3566160" y="4617720"/>
            <a:ext cx="2441448" cy="164592"/>
          </a:xfrm>
          <a:prstGeom prst="rect">
            <a:avLst/>
          </a:prstGeom>
          <a:solidFill>
            <a:srgbClr val="6B2FA0"/>
          </a:solidFill>
          <a:ln/>
        </p:spPr>
      </p:sp>
      <p:sp>
        <p:nvSpPr>
          <p:cNvPr id="56" name="Text 40"/>
          <p:cNvSpPr/>
          <p:nvPr/>
        </p:nvSpPr>
        <p:spPr>
          <a:xfrm>
            <a:off x="3611880" y="4617720"/>
            <a:ext cx="23500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challenge projects</a:t>
            </a:r>
            <a:endParaRPr lang="en-US" sz="700" dirty="0"/>
          </a:p>
        </p:txBody>
      </p:sp>
      <p:sp>
        <p:nvSpPr>
          <p:cNvPr id="57" name="Shape 41"/>
          <p:cNvSpPr/>
          <p:nvPr/>
        </p:nvSpPr>
        <p:spPr>
          <a:xfrm>
            <a:off x="6309360" y="1371600"/>
            <a:ext cx="2624328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8" name="Shape 42"/>
          <p:cNvSpPr/>
          <p:nvPr/>
        </p:nvSpPr>
        <p:spPr>
          <a:xfrm>
            <a:off x="6309360" y="1371600"/>
            <a:ext cx="2624328" cy="685800"/>
          </a:xfrm>
          <a:prstGeom prst="rect">
            <a:avLst/>
          </a:prstGeom>
          <a:solidFill>
            <a:srgbClr val="2D0D60"/>
          </a:solidFill>
          <a:ln/>
        </p:spPr>
      </p:sp>
      <p:sp>
        <p:nvSpPr>
          <p:cNvPr id="59" name="Shape 43"/>
          <p:cNvSpPr/>
          <p:nvPr/>
        </p:nvSpPr>
        <p:spPr>
          <a:xfrm>
            <a:off x="6446520" y="1463040"/>
            <a:ext cx="411480" cy="411480"/>
          </a:xfrm>
          <a:prstGeom prst="ellipse">
            <a:avLst/>
          </a:prstGeom>
          <a:solidFill>
            <a:srgbClr val="FFFFFF">
              <a:alpha val="20000"/>
            </a:srgbClr>
          </a:solidFill>
          <a:ln/>
        </p:spPr>
      </p:sp>
      <p:pic>
        <p:nvPicPr>
          <p:cNvPr id="60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37960" y="1554480"/>
            <a:ext cx="228600" cy="228600"/>
          </a:xfrm>
          <a:prstGeom prst="rect">
            <a:avLst/>
          </a:prstGeom>
        </p:spPr>
      </p:pic>
      <p:sp>
        <p:nvSpPr>
          <p:cNvPr id="61" name="Text 44"/>
          <p:cNvSpPr/>
          <p:nvPr/>
        </p:nvSpPr>
        <p:spPr>
          <a:xfrm>
            <a:off x="6949440" y="1417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 Pathway</a:t>
            </a:r>
            <a:endParaRPr lang="en-US" sz="1200" dirty="0"/>
          </a:p>
        </p:txBody>
      </p:sp>
      <p:sp>
        <p:nvSpPr>
          <p:cNvPr id="62" name="Text 45"/>
          <p:cNvSpPr/>
          <p:nvPr/>
        </p:nvSpPr>
        <p:spPr>
          <a:xfrm>
            <a:off x="6949440" y="1691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4C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thinking, data analysis &amp; design innovation</a:t>
            </a:r>
            <a:endParaRPr lang="en-US" sz="800" dirty="0"/>
          </a:p>
        </p:txBody>
      </p:sp>
      <p:sp>
        <p:nvSpPr>
          <p:cNvPr id="63" name="Shape 46"/>
          <p:cNvSpPr/>
          <p:nvPr/>
        </p:nvSpPr>
        <p:spPr>
          <a:xfrm>
            <a:off x="6400800" y="2240280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64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473952" y="2295144"/>
            <a:ext cx="182880" cy="182880"/>
          </a:xfrm>
          <a:prstGeom prst="rect">
            <a:avLst/>
          </a:prstGeom>
        </p:spPr>
      </p:pic>
      <p:sp>
        <p:nvSpPr>
          <p:cNvPr id="65" name="Text 47"/>
          <p:cNvSpPr/>
          <p:nvPr/>
        </p:nvSpPr>
        <p:spPr>
          <a:xfrm>
            <a:off x="6720840" y="224028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of Complex Systems</a:t>
            </a:r>
            <a:endParaRPr lang="en-US" sz="950" dirty="0"/>
          </a:p>
        </p:txBody>
      </p:sp>
      <p:sp>
        <p:nvSpPr>
          <p:cNvPr id="66" name="Shape 48"/>
          <p:cNvSpPr/>
          <p:nvPr/>
        </p:nvSpPr>
        <p:spPr>
          <a:xfrm>
            <a:off x="6400800" y="2633472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7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473952" y="2688336"/>
            <a:ext cx="182880" cy="182880"/>
          </a:xfrm>
          <a:prstGeom prst="rect">
            <a:avLst/>
          </a:prstGeom>
        </p:spPr>
      </p:pic>
      <p:sp>
        <p:nvSpPr>
          <p:cNvPr id="68" name="Text 49"/>
          <p:cNvSpPr/>
          <p:nvPr/>
        </p:nvSpPr>
        <p:spPr>
          <a:xfrm>
            <a:off x="6720840" y="263347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Data, Patterns &amp; Hidden Meaning</a:t>
            </a:r>
            <a:endParaRPr lang="en-US" sz="950" dirty="0"/>
          </a:p>
        </p:txBody>
      </p:sp>
      <p:sp>
        <p:nvSpPr>
          <p:cNvPr id="69" name="Shape 50"/>
          <p:cNvSpPr/>
          <p:nvPr/>
        </p:nvSpPr>
        <p:spPr>
          <a:xfrm>
            <a:off x="6400800" y="3026664"/>
            <a:ext cx="2441448" cy="329184"/>
          </a:xfrm>
          <a:prstGeom prst="rect">
            <a:avLst/>
          </a:prstGeom>
          <a:solidFill>
            <a:srgbClr val="F5F2FA"/>
          </a:solidFill>
          <a:ln/>
        </p:spPr>
      </p:sp>
      <p:pic>
        <p:nvPicPr>
          <p:cNvPr id="70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473952" y="3081528"/>
            <a:ext cx="182880" cy="182880"/>
          </a:xfrm>
          <a:prstGeom prst="rect">
            <a:avLst/>
          </a:prstGeom>
        </p:spPr>
      </p:pic>
      <p:sp>
        <p:nvSpPr>
          <p:cNvPr id="71" name="Text 51"/>
          <p:cNvSpPr/>
          <p:nvPr/>
        </p:nvSpPr>
        <p:spPr>
          <a:xfrm>
            <a:off x="6720840" y="3026664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for Real Life</a:t>
            </a:r>
            <a:endParaRPr lang="en-US" sz="950" dirty="0"/>
          </a:p>
        </p:txBody>
      </p:sp>
      <p:sp>
        <p:nvSpPr>
          <p:cNvPr id="72" name="Shape 52"/>
          <p:cNvSpPr/>
          <p:nvPr/>
        </p:nvSpPr>
        <p:spPr>
          <a:xfrm>
            <a:off x="6400800" y="3419856"/>
            <a:ext cx="2441448" cy="329184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73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73952" y="3474720"/>
            <a:ext cx="182880" cy="182880"/>
          </a:xfrm>
          <a:prstGeom prst="rect">
            <a:avLst/>
          </a:prstGeom>
        </p:spPr>
      </p:pic>
      <p:sp>
        <p:nvSpPr>
          <p:cNvPr id="74" name="Text 53"/>
          <p:cNvSpPr/>
          <p:nvPr/>
        </p:nvSpPr>
        <p:spPr>
          <a:xfrm>
            <a:off x="6720840" y="341985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E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Brains, Machines &amp; Human Innovation</a:t>
            </a:r>
            <a:endParaRPr lang="en-US" sz="950" dirty="0"/>
          </a:p>
        </p:txBody>
      </p:sp>
      <p:sp>
        <p:nvSpPr>
          <p:cNvPr id="75" name="Shape 54"/>
          <p:cNvSpPr/>
          <p:nvPr/>
        </p:nvSpPr>
        <p:spPr>
          <a:xfrm>
            <a:off x="6400800" y="3813048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76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473952" y="3867912"/>
            <a:ext cx="182880" cy="182880"/>
          </a:xfrm>
          <a:prstGeom prst="rect">
            <a:avLst/>
          </a:prstGeom>
        </p:spPr>
      </p:pic>
      <p:sp>
        <p:nvSpPr>
          <p:cNvPr id="77" name="Text 55"/>
          <p:cNvSpPr/>
          <p:nvPr/>
        </p:nvSpPr>
        <p:spPr>
          <a:xfrm>
            <a:off x="6720840" y="3813048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</a:t>
            </a:r>
            <a:endParaRPr lang="en-US" sz="950" dirty="0"/>
          </a:p>
        </p:txBody>
      </p:sp>
      <p:sp>
        <p:nvSpPr>
          <p:cNvPr id="78" name="Shape 56"/>
          <p:cNvSpPr/>
          <p:nvPr/>
        </p:nvSpPr>
        <p:spPr>
          <a:xfrm>
            <a:off x="6400800" y="4206240"/>
            <a:ext cx="2441448" cy="329184"/>
          </a:xfrm>
          <a:prstGeom prst="rect">
            <a:avLst/>
          </a:prstGeom>
          <a:solidFill>
            <a:srgbClr val="F4F9EC"/>
          </a:solidFill>
          <a:ln/>
        </p:spPr>
      </p:sp>
      <p:pic>
        <p:nvPicPr>
          <p:cNvPr id="79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473952" y="4261104"/>
            <a:ext cx="182880" cy="182880"/>
          </a:xfrm>
          <a:prstGeom prst="rect">
            <a:avLst/>
          </a:prstGeom>
        </p:spPr>
      </p:pic>
      <p:sp>
        <p:nvSpPr>
          <p:cNvPr id="80" name="Text 57"/>
          <p:cNvSpPr/>
          <p:nvPr/>
        </p:nvSpPr>
        <p:spPr>
          <a:xfrm>
            <a:off x="6720840" y="420624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Innovation Lab II</a:t>
            </a:r>
            <a:endParaRPr lang="en-US" sz="950" dirty="0"/>
          </a:p>
        </p:txBody>
      </p:sp>
      <p:sp>
        <p:nvSpPr>
          <p:cNvPr id="81" name="Shape 58"/>
          <p:cNvSpPr/>
          <p:nvPr/>
        </p:nvSpPr>
        <p:spPr>
          <a:xfrm>
            <a:off x="6400800" y="4617720"/>
            <a:ext cx="2441448" cy="164592"/>
          </a:xfrm>
          <a:prstGeom prst="rect">
            <a:avLst/>
          </a:prstGeom>
          <a:solidFill>
            <a:srgbClr val="2D0D60"/>
          </a:solidFill>
          <a:ln/>
        </p:spPr>
      </p:sp>
      <p:sp>
        <p:nvSpPr>
          <p:cNvPr id="82" name="Text 59"/>
          <p:cNvSpPr/>
          <p:nvPr/>
        </p:nvSpPr>
        <p:spPr>
          <a:xfrm>
            <a:off x="6446520" y="4617720"/>
            <a:ext cx="235000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DC6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challenge projects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AAS in Pragmatic Studies</dc:title>
  <dc:subject>PptxGenJS Presentation</dc:subject>
  <dc:creator>Maximilian Kolbe College</dc:creator>
  <cp:lastModifiedBy>Maximilian Kolbe College</cp:lastModifiedBy>
  <cp:revision>1</cp:revision>
  <dcterms:created xsi:type="dcterms:W3CDTF">2026-04-13T16:33:13Z</dcterms:created>
  <dcterms:modified xsi:type="dcterms:W3CDTF">2026-04-13T16:33:13Z</dcterms:modified>
</cp:coreProperties>
</file>